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rimo" panose="020B0604020202020204" charset="0"/>
      <p:regular r:id="rId25"/>
    </p:embeddedFont>
    <p:embeddedFont>
      <p:font typeface="Poppins" panose="00000500000000000000" pitchFamily="2" charset="0"/>
      <p:regular r:id="rId26"/>
    </p:embeddedFont>
    <p:embeddedFont>
      <p:font typeface="Poppins Bold" panose="00000800000000000000" charset="0"/>
      <p:regular r:id="rId27"/>
    </p:embeddedFont>
    <p:embeddedFont>
      <p:font typeface="Poppins Medium" panose="020B0502040204020203" pitchFamily="2" charset="0"/>
      <p:regular r:id="rId28"/>
    </p:embeddedFont>
    <p:embeddedFont>
      <p:font typeface="Roboto Bold Italics"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0" d="100"/>
          <a:sy n="40" d="100"/>
        </p:scale>
        <p:origin x="903" y="3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jpeg"/><Relationship Id="rId5" Type="http://schemas.openxmlformats.org/officeDocument/2006/relationships/image" Target="../media/image3.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8.jpeg"/><Relationship Id="rId5" Type="http://schemas.openxmlformats.org/officeDocument/2006/relationships/image" Target="../media/image3.png"/><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hyperlink" Target="https://datasetsearch.research.google.com/search?src=3&amp;query=supply%20chain&amp;docid=L2cvMTFtdl9yOXNrMQ%3D%3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grpSp>
        <p:nvGrpSpPr>
          <p:cNvPr id="3" name="Group 3"/>
          <p:cNvGrpSpPr/>
          <p:nvPr/>
        </p:nvGrpSpPr>
        <p:grpSpPr>
          <a:xfrm>
            <a:off x="317141" y="8330898"/>
            <a:ext cx="17546187" cy="6165646"/>
            <a:chOff x="0" y="0"/>
            <a:chExt cx="4621218" cy="1623874"/>
          </a:xfrm>
        </p:grpSpPr>
        <p:sp>
          <p:nvSpPr>
            <p:cNvPr id="4" name="Freeform 4"/>
            <p:cNvSpPr/>
            <p:nvPr/>
          </p:nvSpPr>
          <p:spPr>
            <a:xfrm>
              <a:off x="0" y="0"/>
              <a:ext cx="4621218" cy="1623874"/>
            </a:xfrm>
            <a:custGeom>
              <a:avLst/>
              <a:gdLst/>
              <a:ahLst/>
              <a:cxnLst/>
              <a:rect l="l" t="t" r="r" b="b"/>
              <a:pathLst>
                <a:path w="4621218" h="1623874">
                  <a:moveTo>
                    <a:pt x="27798" y="0"/>
                  </a:moveTo>
                  <a:lnTo>
                    <a:pt x="4593420" y="0"/>
                  </a:lnTo>
                  <a:cubicBezTo>
                    <a:pt x="4600793" y="0"/>
                    <a:pt x="4607863" y="2929"/>
                    <a:pt x="4613076" y="8142"/>
                  </a:cubicBezTo>
                  <a:cubicBezTo>
                    <a:pt x="4618289" y="13355"/>
                    <a:pt x="4621218" y="20425"/>
                    <a:pt x="4621218" y="27798"/>
                  </a:cubicBezTo>
                  <a:lnTo>
                    <a:pt x="4621218" y="1596076"/>
                  </a:lnTo>
                  <a:cubicBezTo>
                    <a:pt x="4621218" y="1611428"/>
                    <a:pt x="4608773" y="1623874"/>
                    <a:pt x="4593420" y="1623874"/>
                  </a:cubicBezTo>
                  <a:lnTo>
                    <a:pt x="27798" y="1623874"/>
                  </a:lnTo>
                  <a:cubicBezTo>
                    <a:pt x="12445" y="1623874"/>
                    <a:pt x="0" y="1611428"/>
                    <a:pt x="0" y="1596076"/>
                  </a:cubicBezTo>
                  <a:lnTo>
                    <a:pt x="0" y="27798"/>
                  </a:lnTo>
                  <a:cubicBezTo>
                    <a:pt x="0" y="20425"/>
                    <a:pt x="2929" y="13355"/>
                    <a:pt x="8142" y="8142"/>
                  </a:cubicBezTo>
                  <a:cubicBezTo>
                    <a:pt x="13355" y="2929"/>
                    <a:pt x="20425" y="0"/>
                    <a:pt x="27798" y="0"/>
                  </a:cubicBezTo>
                  <a:close/>
                </a:path>
              </a:pathLst>
            </a:custGeom>
            <a:solidFill>
              <a:srgbClr val="FFC24A"/>
            </a:solidFill>
            <a:ln cap="rnd">
              <a:noFill/>
              <a:prstDash val="solid"/>
              <a:round/>
            </a:ln>
          </p:spPr>
        </p:sp>
        <p:sp>
          <p:nvSpPr>
            <p:cNvPr id="5" name="TextBox 5"/>
            <p:cNvSpPr txBox="1"/>
            <p:nvPr/>
          </p:nvSpPr>
          <p:spPr>
            <a:xfrm>
              <a:off x="0" y="-9525"/>
              <a:ext cx="4621218" cy="1633399"/>
            </a:xfrm>
            <a:prstGeom prst="rect">
              <a:avLst/>
            </a:prstGeom>
          </p:spPr>
          <p:txBody>
            <a:bodyPr lIns="50800" tIns="50800" rIns="50800" bIns="50800" rtlCol="0" anchor="ctr"/>
            <a:lstStyle/>
            <a:p>
              <a:pPr algn="ctr">
                <a:lnSpc>
                  <a:spcPts val="2879"/>
                </a:lnSpc>
              </a:pPr>
              <a:r>
                <a:rPr lang="en-US" sz="2400">
                  <a:solidFill>
                    <a:srgbClr val="E1E7EC"/>
                  </a:solidFill>
                  <a:latin typeface="Arimo"/>
                  <a:ea typeface="Arimo"/>
                  <a:cs typeface="Arimo"/>
                  <a:sym typeface="Arimo"/>
                </a:rPr>
                <a:t>Supervisor</a:t>
              </a:r>
            </a:p>
            <a:p>
              <a:pPr algn="ctr">
                <a:lnSpc>
                  <a:spcPts val="2879"/>
                </a:lnSpc>
              </a:pPr>
              <a:r>
                <a:rPr lang="en-US" sz="2400">
                  <a:solidFill>
                    <a:srgbClr val="E1E7EC"/>
                  </a:solidFill>
                  <a:latin typeface="Arimo"/>
                  <a:ea typeface="Arimo"/>
                  <a:cs typeface="Arimo"/>
                  <a:sym typeface="Arimo"/>
                </a:rPr>
                <a:t>Dr. Sara Abdelghafar</a:t>
              </a:r>
            </a:p>
            <a:p>
              <a:pPr algn="ctr">
                <a:lnSpc>
                  <a:spcPts val="2879"/>
                </a:lnSpc>
              </a:pPr>
              <a:endParaRPr lang="en-US" sz="2400">
                <a:solidFill>
                  <a:srgbClr val="E1E7EC"/>
                </a:solidFill>
                <a:latin typeface="Arimo"/>
                <a:ea typeface="Arimo"/>
                <a:cs typeface="Arimo"/>
                <a:sym typeface="Arimo"/>
              </a:endParaRPr>
            </a:p>
          </p:txBody>
        </p:sp>
      </p:grpSp>
      <p:sp>
        <p:nvSpPr>
          <p:cNvPr id="6" name="AutoShape 6"/>
          <p:cNvSpPr/>
          <p:nvPr/>
        </p:nvSpPr>
        <p:spPr>
          <a:xfrm>
            <a:off x="4797147" y="5011312"/>
            <a:ext cx="8693706" cy="0"/>
          </a:xfrm>
          <a:prstGeom prst="line">
            <a:avLst/>
          </a:prstGeom>
          <a:ln w="38100" cap="flat">
            <a:gradFill>
              <a:gsLst>
                <a:gs pos="0">
                  <a:srgbClr val="C4B798">
                    <a:alpha val="100000"/>
                  </a:srgbClr>
                </a:gs>
                <a:gs pos="100000">
                  <a:srgbClr val="7EC853">
                    <a:alpha val="100000"/>
                  </a:srgbClr>
                </a:gs>
              </a:gsLst>
              <a:lin ang="5400000"/>
            </a:gradFill>
            <a:prstDash val="solid"/>
            <a:headEnd type="none" w="sm" len="sm"/>
            <a:tailEnd type="none" w="sm" len="sm"/>
          </a:ln>
        </p:spPr>
      </p:sp>
      <p:sp>
        <p:nvSpPr>
          <p:cNvPr id="7" name="Freeform 7"/>
          <p:cNvSpPr/>
          <p:nvPr/>
        </p:nvSpPr>
        <p:spPr>
          <a:xfrm>
            <a:off x="0" y="0"/>
            <a:ext cx="3847198" cy="3847198"/>
          </a:xfrm>
          <a:custGeom>
            <a:avLst/>
            <a:gdLst/>
            <a:ahLst/>
            <a:cxnLst/>
            <a:rect l="l" t="t" r="r" b="b"/>
            <a:pathLst>
              <a:path w="3847198" h="3847198">
                <a:moveTo>
                  <a:pt x="0" y="0"/>
                </a:moveTo>
                <a:lnTo>
                  <a:pt x="3847198" y="0"/>
                </a:lnTo>
                <a:lnTo>
                  <a:pt x="3847198" y="3847198"/>
                </a:lnTo>
                <a:lnTo>
                  <a:pt x="0" y="3847198"/>
                </a:lnTo>
                <a:lnTo>
                  <a:pt x="0" y="0"/>
                </a:lnTo>
                <a:close/>
              </a:path>
            </a:pathLst>
          </a:custGeom>
          <a:blipFill>
            <a:blip r:embed="rId3"/>
            <a:stretch>
              <a:fillRect/>
            </a:stretch>
          </a:blipFill>
        </p:spPr>
      </p:sp>
      <p:sp>
        <p:nvSpPr>
          <p:cNvPr id="8" name="Freeform 8"/>
          <p:cNvSpPr/>
          <p:nvPr/>
        </p:nvSpPr>
        <p:spPr>
          <a:xfrm>
            <a:off x="15103484" y="0"/>
            <a:ext cx="3184516" cy="3170363"/>
          </a:xfrm>
          <a:custGeom>
            <a:avLst/>
            <a:gdLst/>
            <a:ahLst/>
            <a:cxnLst/>
            <a:rect l="l" t="t" r="r" b="b"/>
            <a:pathLst>
              <a:path w="3184516" h="3170363">
                <a:moveTo>
                  <a:pt x="0" y="0"/>
                </a:moveTo>
                <a:lnTo>
                  <a:pt x="3184516" y="0"/>
                </a:lnTo>
                <a:lnTo>
                  <a:pt x="3184516" y="3170363"/>
                </a:lnTo>
                <a:lnTo>
                  <a:pt x="0" y="3170363"/>
                </a:lnTo>
                <a:lnTo>
                  <a:pt x="0" y="0"/>
                </a:lnTo>
                <a:close/>
              </a:path>
            </a:pathLst>
          </a:custGeom>
          <a:blipFill>
            <a:blip r:embed="rId4"/>
            <a:stretch>
              <a:fillRect/>
            </a:stretch>
          </a:blipFill>
        </p:spPr>
      </p:sp>
      <p:grpSp>
        <p:nvGrpSpPr>
          <p:cNvPr id="9" name="Group 9"/>
          <p:cNvGrpSpPr/>
          <p:nvPr/>
        </p:nvGrpSpPr>
        <p:grpSpPr>
          <a:xfrm>
            <a:off x="3532743" y="8697784"/>
            <a:ext cx="4922112" cy="1121032"/>
            <a:chOff x="0" y="0"/>
            <a:chExt cx="6562816" cy="1494709"/>
          </a:xfrm>
        </p:grpSpPr>
        <p:sp>
          <p:nvSpPr>
            <p:cNvPr id="10" name="TextBox 10"/>
            <p:cNvSpPr txBox="1"/>
            <p:nvPr/>
          </p:nvSpPr>
          <p:spPr>
            <a:xfrm>
              <a:off x="1140651" y="-28575"/>
              <a:ext cx="4123436" cy="688931"/>
            </a:xfrm>
            <a:prstGeom prst="rect">
              <a:avLst/>
            </a:prstGeom>
          </p:spPr>
          <p:txBody>
            <a:bodyPr lIns="0" tIns="0" rIns="0" bIns="0" rtlCol="0" anchor="t">
              <a:spAutoFit/>
            </a:bodyPr>
            <a:lstStyle/>
            <a:p>
              <a:pPr algn="ctr">
                <a:lnSpc>
                  <a:spcPts val="3918"/>
                </a:lnSpc>
                <a:spcBef>
                  <a:spcPct val="0"/>
                </a:spcBef>
              </a:pPr>
              <a:r>
                <a:rPr lang="en-US" sz="3265">
                  <a:solidFill>
                    <a:srgbClr val="2E2B2E"/>
                  </a:solidFill>
                  <a:latin typeface="Poppins"/>
                  <a:ea typeface="Poppins"/>
                  <a:cs typeface="Poppins"/>
                  <a:sym typeface="Poppins"/>
                </a:rPr>
                <a:t>Supervisor</a:t>
              </a:r>
            </a:p>
          </p:txBody>
        </p:sp>
        <p:sp>
          <p:nvSpPr>
            <p:cNvPr id="11" name="TextBox 11"/>
            <p:cNvSpPr txBox="1"/>
            <p:nvPr/>
          </p:nvSpPr>
          <p:spPr>
            <a:xfrm>
              <a:off x="0" y="732753"/>
              <a:ext cx="6562816" cy="761956"/>
            </a:xfrm>
            <a:prstGeom prst="rect">
              <a:avLst/>
            </a:prstGeom>
          </p:spPr>
          <p:txBody>
            <a:bodyPr lIns="0" tIns="0" rIns="0" bIns="0" rtlCol="0" anchor="t">
              <a:spAutoFit/>
            </a:bodyPr>
            <a:lstStyle/>
            <a:p>
              <a:pPr algn="ctr">
                <a:lnSpc>
                  <a:spcPts val="4320"/>
                </a:lnSpc>
                <a:spcBef>
                  <a:spcPct val="0"/>
                </a:spcBef>
              </a:pPr>
              <a:r>
                <a:rPr lang="en-US" sz="3600">
                  <a:solidFill>
                    <a:srgbClr val="2E2B2E"/>
                  </a:solidFill>
                  <a:latin typeface="Poppins"/>
                  <a:ea typeface="Poppins"/>
                  <a:cs typeface="Poppins"/>
                  <a:sym typeface="Poppins"/>
                </a:rPr>
                <a:t>Eng Eman Ghanem </a:t>
              </a:r>
            </a:p>
          </p:txBody>
        </p:sp>
      </p:grpSp>
      <p:grpSp>
        <p:nvGrpSpPr>
          <p:cNvPr id="12" name="Group 12"/>
          <p:cNvGrpSpPr/>
          <p:nvPr/>
        </p:nvGrpSpPr>
        <p:grpSpPr>
          <a:xfrm>
            <a:off x="10507133" y="8889170"/>
            <a:ext cx="4922112" cy="1121032"/>
            <a:chOff x="0" y="0"/>
            <a:chExt cx="6562816" cy="1494709"/>
          </a:xfrm>
        </p:grpSpPr>
        <p:sp>
          <p:nvSpPr>
            <p:cNvPr id="13" name="TextBox 13"/>
            <p:cNvSpPr txBox="1"/>
            <p:nvPr/>
          </p:nvSpPr>
          <p:spPr>
            <a:xfrm>
              <a:off x="1140651" y="-28575"/>
              <a:ext cx="4123436" cy="688931"/>
            </a:xfrm>
            <a:prstGeom prst="rect">
              <a:avLst/>
            </a:prstGeom>
          </p:spPr>
          <p:txBody>
            <a:bodyPr lIns="0" tIns="0" rIns="0" bIns="0" rtlCol="0" anchor="t">
              <a:spAutoFit/>
            </a:bodyPr>
            <a:lstStyle/>
            <a:p>
              <a:pPr algn="ctr">
                <a:lnSpc>
                  <a:spcPts val="3918"/>
                </a:lnSpc>
                <a:spcBef>
                  <a:spcPct val="0"/>
                </a:spcBef>
              </a:pPr>
              <a:r>
                <a:rPr lang="en-US" sz="3265">
                  <a:solidFill>
                    <a:srgbClr val="2E2B2E"/>
                  </a:solidFill>
                  <a:latin typeface="Poppins"/>
                  <a:ea typeface="Poppins"/>
                  <a:cs typeface="Poppins"/>
                  <a:sym typeface="Poppins"/>
                </a:rPr>
                <a:t>Group No.</a:t>
              </a:r>
            </a:p>
          </p:txBody>
        </p:sp>
        <p:sp>
          <p:nvSpPr>
            <p:cNvPr id="14" name="TextBox 14"/>
            <p:cNvSpPr txBox="1"/>
            <p:nvPr/>
          </p:nvSpPr>
          <p:spPr>
            <a:xfrm>
              <a:off x="0" y="732753"/>
              <a:ext cx="6562816" cy="761956"/>
            </a:xfrm>
            <a:prstGeom prst="rect">
              <a:avLst/>
            </a:prstGeom>
          </p:spPr>
          <p:txBody>
            <a:bodyPr lIns="0" tIns="0" rIns="0" bIns="0" rtlCol="0" anchor="t">
              <a:spAutoFit/>
            </a:bodyPr>
            <a:lstStyle/>
            <a:p>
              <a:pPr algn="ctr">
                <a:lnSpc>
                  <a:spcPts val="4320"/>
                </a:lnSpc>
                <a:spcBef>
                  <a:spcPct val="0"/>
                </a:spcBef>
              </a:pPr>
              <a:r>
                <a:rPr lang="en-US" sz="3600">
                  <a:solidFill>
                    <a:srgbClr val="2E2B2E"/>
                  </a:solidFill>
                  <a:latin typeface="Poppins"/>
                  <a:ea typeface="Poppins"/>
                  <a:cs typeface="Poppins"/>
                  <a:sym typeface="Poppins"/>
                </a:rPr>
                <a:t>1</a:t>
              </a:r>
            </a:p>
          </p:txBody>
        </p:sp>
      </p:grpSp>
      <p:sp>
        <p:nvSpPr>
          <p:cNvPr id="15" name="TextBox 15"/>
          <p:cNvSpPr txBox="1"/>
          <p:nvPr/>
        </p:nvSpPr>
        <p:spPr>
          <a:xfrm>
            <a:off x="3847198" y="3265383"/>
            <a:ext cx="10710584" cy="1374520"/>
          </a:xfrm>
          <a:prstGeom prst="rect">
            <a:avLst/>
          </a:prstGeom>
        </p:spPr>
        <p:txBody>
          <a:bodyPr lIns="0" tIns="0" rIns="0" bIns="0" rtlCol="0" anchor="t">
            <a:spAutoFit/>
          </a:bodyPr>
          <a:lstStyle/>
          <a:p>
            <a:pPr algn="ctr">
              <a:lnSpc>
                <a:spcPts val="9681"/>
              </a:lnSpc>
            </a:pPr>
            <a:r>
              <a:rPr lang="en-US" sz="9399" b="1">
                <a:solidFill>
                  <a:srgbClr val="FDFDFD"/>
                </a:solidFill>
                <a:latin typeface="Poppins Bold"/>
                <a:ea typeface="Poppins Bold"/>
                <a:cs typeface="Poppins Bold"/>
                <a:sym typeface="Poppins Bold"/>
              </a:rPr>
              <a:t>SUPPLY CHAIN</a:t>
            </a:r>
          </a:p>
        </p:txBody>
      </p:sp>
      <p:sp>
        <p:nvSpPr>
          <p:cNvPr id="16" name="TextBox 16"/>
          <p:cNvSpPr txBox="1"/>
          <p:nvPr/>
        </p:nvSpPr>
        <p:spPr>
          <a:xfrm>
            <a:off x="5087233" y="5411362"/>
            <a:ext cx="8693706" cy="817245"/>
          </a:xfrm>
          <a:prstGeom prst="rect">
            <a:avLst/>
          </a:prstGeom>
        </p:spPr>
        <p:txBody>
          <a:bodyPr lIns="0" tIns="0" rIns="0" bIns="0" rtlCol="0" anchor="t">
            <a:spAutoFit/>
          </a:bodyPr>
          <a:lstStyle/>
          <a:p>
            <a:pPr algn="ctr">
              <a:lnSpc>
                <a:spcPts val="3090"/>
              </a:lnSpc>
              <a:spcBef>
                <a:spcPct val="0"/>
              </a:spcBef>
            </a:pPr>
            <a:r>
              <a:rPr lang="en-US" sz="3000" b="1">
                <a:solidFill>
                  <a:srgbClr val="E1E7EC"/>
                </a:solidFill>
                <a:latin typeface="Poppins Bold"/>
                <a:ea typeface="Poppins Bold"/>
                <a:cs typeface="Poppins Bold"/>
                <a:sym typeface="Poppins Bold"/>
              </a:rPr>
              <a:t>Empowering Supply Chains with Insightful Analytics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5335723" y="0"/>
            <a:ext cx="3291063" cy="2322759"/>
          </a:xfrm>
          <a:custGeom>
            <a:avLst/>
            <a:gdLst/>
            <a:ahLst/>
            <a:cxnLst/>
            <a:rect l="l" t="t" r="r" b="b"/>
            <a:pathLst>
              <a:path w="3291063" h="2322759">
                <a:moveTo>
                  <a:pt x="0" y="0"/>
                </a:moveTo>
                <a:lnTo>
                  <a:pt x="3291062" y="0"/>
                </a:lnTo>
                <a:lnTo>
                  <a:pt x="3291062" y="2322759"/>
                </a:lnTo>
                <a:lnTo>
                  <a:pt x="0" y="2322759"/>
                </a:lnTo>
                <a:lnTo>
                  <a:pt x="0" y="0"/>
                </a:lnTo>
                <a:close/>
              </a:path>
            </a:pathLst>
          </a:custGeom>
          <a:blipFill>
            <a:blip r:embed="rId3"/>
            <a:stretch>
              <a:fillRect t="-20528" b="-20528"/>
            </a:stretch>
          </a:blipFill>
        </p:spPr>
      </p:sp>
      <p:sp>
        <p:nvSpPr>
          <p:cNvPr id="4" name="TextBox 4"/>
          <p:cNvSpPr txBox="1"/>
          <p:nvPr/>
        </p:nvSpPr>
        <p:spPr>
          <a:xfrm>
            <a:off x="5773724" y="751805"/>
            <a:ext cx="7077864"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Modeling Overview </a:t>
            </a:r>
          </a:p>
        </p:txBody>
      </p:sp>
      <p:sp>
        <p:nvSpPr>
          <p:cNvPr id="5" name="TextBox 5"/>
          <p:cNvSpPr txBox="1"/>
          <p:nvPr/>
        </p:nvSpPr>
        <p:spPr>
          <a:xfrm>
            <a:off x="338785" y="2006810"/>
            <a:ext cx="18288000" cy="7820025"/>
          </a:xfrm>
          <a:prstGeom prst="rect">
            <a:avLst/>
          </a:prstGeom>
        </p:spPr>
        <p:txBody>
          <a:bodyPr lIns="0" tIns="0" rIns="0" bIns="0" rtlCol="0" anchor="t">
            <a:spAutoFit/>
          </a:bodyPr>
          <a:lstStyle/>
          <a:p>
            <a:pPr algn="l">
              <a:lnSpc>
                <a:spcPts val="2999"/>
              </a:lnSpc>
            </a:pPr>
            <a:r>
              <a:rPr lang="en-US" sz="2499" b="1">
                <a:solidFill>
                  <a:srgbClr val="000000"/>
                </a:solidFill>
                <a:latin typeface="Poppins Bold"/>
                <a:ea typeface="Poppins Bold"/>
                <a:cs typeface="Poppins Bold"/>
                <a:sym typeface="Poppins Bold"/>
              </a:rPr>
              <a:t>e.Creating Dim_Locations</a:t>
            </a:r>
          </a:p>
          <a:p>
            <a:pPr algn="l">
              <a:lnSpc>
                <a:spcPts val="2999"/>
              </a:lnSpc>
            </a:pPr>
            <a:r>
              <a:rPr lang="en-US" sz="2499">
                <a:solidFill>
                  <a:srgbClr val="000000"/>
                </a:solidFill>
                <a:latin typeface="Poppins"/>
                <a:ea typeface="Poppins"/>
                <a:cs typeface="Poppins"/>
                <a:sym typeface="Poppins"/>
              </a:rPr>
              <a:t>The columns: (country, city, state) were repeated in both dimensions (Dim_Orders, Dim_Customers)</a:t>
            </a:r>
          </a:p>
          <a:p>
            <a:pPr algn="l">
              <a:lnSpc>
                <a:spcPts val="2999"/>
              </a:lnSpc>
            </a:pPr>
            <a:r>
              <a:rPr lang="en-US" sz="2499">
                <a:solidFill>
                  <a:srgbClr val="000000"/>
                </a:solidFill>
                <a:latin typeface="Poppins"/>
                <a:ea typeface="Poppins"/>
                <a:cs typeface="Poppins"/>
                <a:sym typeface="Poppins"/>
              </a:rPr>
              <a:t>To reduce redundancy, I tried to merge them into new Dim table:</a:t>
            </a:r>
          </a:p>
          <a:p>
            <a:pPr algn="l">
              <a:lnSpc>
                <a:spcPts val="2999"/>
              </a:lnSpc>
            </a:pPr>
            <a:endParaRPr lang="en-US" sz="2499">
              <a:solidFill>
                <a:srgbClr val="000000"/>
              </a:solidFill>
              <a:latin typeface="Poppins"/>
              <a:ea typeface="Poppins"/>
              <a:cs typeface="Poppins"/>
              <a:sym typeface="Poppins"/>
            </a:endParaRPr>
          </a:p>
          <a:p>
            <a:pPr algn="l">
              <a:lnSpc>
                <a:spcPts val="2999"/>
              </a:lnSpc>
            </a:pPr>
            <a:r>
              <a:rPr lang="en-US" sz="2499">
                <a:solidFill>
                  <a:srgbClr val="000000"/>
                </a:solidFill>
                <a:latin typeface="Poppins"/>
                <a:ea typeface="Poppins"/>
                <a:cs typeface="Poppins"/>
                <a:sym typeface="Poppins"/>
              </a:rPr>
              <a:t>1.first standardized the column names across both tables</a:t>
            </a:r>
          </a:p>
          <a:p>
            <a:pPr algn="l">
              <a:lnSpc>
                <a:spcPts val="2999"/>
              </a:lnSpc>
            </a:pPr>
            <a:endParaRPr lang="en-US" sz="2499">
              <a:solidFill>
                <a:srgbClr val="000000"/>
              </a:solidFill>
              <a:latin typeface="Poppins"/>
              <a:ea typeface="Poppins"/>
              <a:cs typeface="Poppins"/>
              <a:sym typeface="Poppins"/>
            </a:endParaRPr>
          </a:p>
          <a:p>
            <a:pPr algn="l">
              <a:lnSpc>
                <a:spcPts val="2999"/>
              </a:lnSpc>
            </a:pPr>
            <a:r>
              <a:rPr lang="en-US" sz="2499">
                <a:solidFill>
                  <a:srgbClr val="000000"/>
                </a:solidFill>
                <a:latin typeface="Poppins"/>
                <a:ea typeface="Poppins"/>
                <a:cs typeface="Poppins"/>
                <a:sym typeface="Poppins"/>
              </a:rPr>
              <a:t>2.created a copy of the first table and performed a </a:t>
            </a:r>
          </a:p>
          <a:p>
            <a:pPr algn="l">
              <a:lnSpc>
                <a:spcPts val="2999"/>
              </a:lnSpc>
            </a:pPr>
            <a:r>
              <a:rPr lang="en-US" sz="2499">
                <a:solidFill>
                  <a:srgbClr val="000000"/>
                </a:solidFill>
                <a:latin typeface="Poppins"/>
                <a:ea typeface="Poppins"/>
                <a:cs typeface="Poppins"/>
                <a:sym typeface="Poppins"/>
              </a:rPr>
              <a:t>union operation (Append query) with the second table to</a:t>
            </a:r>
          </a:p>
          <a:p>
            <a:pPr algn="l">
              <a:lnSpc>
                <a:spcPts val="2999"/>
              </a:lnSpc>
            </a:pPr>
            <a:r>
              <a:rPr lang="en-US" sz="2499">
                <a:solidFill>
                  <a:srgbClr val="000000"/>
                </a:solidFill>
                <a:latin typeface="Poppins"/>
                <a:ea typeface="Poppins"/>
                <a:cs typeface="Poppins"/>
                <a:sym typeface="Poppins"/>
              </a:rPr>
              <a:t> ensure that the columns were added into the same table.</a:t>
            </a:r>
          </a:p>
          <a:p>
            <a:pPr algn="l">
              <a:lnSpc>
                <a:spcPts val="2999"/>
              </a:lnSpc>
            </a:pPr>
            <a:endParaRPr lang="en-US" sz="2499">
              <a:solidFill>
                <a:srgbClr val="000000"/>
              </a:solidFill>
              <a:latin typeface="Poppins"/>
              <a:ea typeface="Poppins"/>
              <a:cs typeface="Poppins"/>
              <a:sym typeface="Poppins"/>
            </a:endParaRPr>
          </a:p>
          <a:p>
            <a:pPr algn="l">
              <a:lnSpc>
                <a:spcPts val="2999"/>
              </a:lnSpc>
            </a:pPr>
            <a:r>
              <a:rPr lang="en-US" sz="2499">
                <a:solidFill>
                  <a:srgbClr val="000000"/>
                </a:solidFill>
                <a:latin typeface="Poppins"/>
                <a:ea typeface="Poppins"/>
                <a:cs typeface="Poppins"/>
                <a:sym typeface="Poppins"/>
              </a:rPr>
              <a:t>3.Remove duplicates from the entire table</a:t>
            </a:r>
          </a:p>
          <a:p>
            <a:pPr algn="l">
              <a:lnSpc>
                <a:spcPts val="2999"/>
              </a:lnSpc>
            </a:pPr>
            <a:endParaRPr lang="en-US" sz="2499">
              <a:solidFill>
                <a:srgbClr val="000000"/>
              </a:solidFill>
              <a:latin typeface="Poppins"/>
              <a:ea typeface="Poppins"/>
              <a:cs typeface="Poppins"/>
              <a:sym typeface="Poppins"/>
            </a:endParaRPr>
          </a:p>
          <a:p>
            <a:pPr algn="l">
              <a:lnSpc>
                <a:spcPts val="2999"/>
              </a:lnSpc>
            </a:pPr>
            <a:r>
              <a:rPr lang="en-US" sz="2499">
                <a:solidFill>
                  <a:srgbClr val="000000"/>
                </a:solidFill>
                <a:latin typeface="Poppins"/>
                <a:ea typeface="Poppins"/>
                <a:cs typeface="Poppins"/>
                <a:sym typeface="Poppins"/>
              </a:rPr>
              <a:t>4.Established an Index column to represent a unique identifier for each location.</a:t>
            </a:r>
          </a:p>
          <a:p>
            <a:pPr algn="l">
              <a:lnSpc>
                <a:spcPts val="2999"/>
              </a:lnSpc>
            </a:pPr>
            <a:endParaRPr lang="en-US" sz="2499">
              <a:solidFill>
                <a:srgbClr val="000000"/>
              </a:solidFill>
              <a:latin typeface="Poppins"/>
              <a:ea typeface="Poppins"/>
              <a:cs typeface="Poppins"/>
              <a:sym typeface="Poppins"/>
            </a:endParaRPr>
          </a:p>
          <a:p>
            <a:pPr algn="l">
              <a:lnSpc>
                <a:spcPts val="2999"/>
              </a:lnSpc>
            </a:pPr>
            <a:r>
              <a:rPr lang="en-US" sz="2499">
                <a:solidFill>
                  <a:srgbClr val="000000"/>
                </a:solidFill>
                <a:latin typeface="Poppins"/>
                <a:ea typeface="Poppins"/>
                <a:cs typeface="Poppins"/>
                <a:sym typeface="Poppins"/>
              </a:rPr>
              <a:t>5.Used merge query option (Left outer join) to integrate the location </a:t>
            </a:r>
          </a:p>
          <a:p>
            <a:pPr algn="l">
              <a:lnSpc>
                <a:spcPts val="2999"/>
              </a:lnSpc>
            </a:pPr>
            <a:r>
              <a:rPr lang="en-US" sz="2499">
                <a:solidFill>
                  <a:srgbClr val="000000"/>
                </a:solidFill>
                <a:latin typeface="Poppins"/>
                <a:ea typeface="Poppins"/>
                <a:cs typeface="Poppins"/>
                <a:sym typeface="Poppins"/>
              </a:rPr>
              <a:t>id from Dim_locatoin into both Dim_orders and Dim_customers,</a:t>
            </a:r>
          </a:p>
          <a:p>
            <a:pPr algn="l">
              <a:lnSpc>
                <a:spcPts val="2999"/>
              </a:lnSpc>
            </a:pPr>
            <a:r>
              <a:rPr lang="en-US" sz="2499">
                <a:solidFill>
                  <a:srgbClr val="000000"/>
                </a:solidFill>
                <a:latin typeface="Poppins"/>
                <a:ea typeface="Poppins"/>
                <a:cs typeface="Poppins"/>
                <a:sym typeface="Poppins"/>
              </a:rPr>
              <a:t> which ensure that every customer and order match </a:t>
            </a:r>
          </a:p>
          <a:p>
            <a:pPr algn="l">
              <a:lnSpc>
                <a:spcPts val="2999"/>
              </a:lnSpc>
            </a:pPr>
            <a:r>
              <a:rPr lang="en-US" sz="2499">
                <a:solidFill>
                  <a:srgbClr val="000000"/>
                </a:solidFill>
                <a:latin typeface="Poppins"/>
                <a:ea typeface="Poppins"/>
                <a:cs typeface="Poppins"/>
                <a:sym typeface="Poppins"/>
              </a:rPr>
              <a:t>with the appropriate Location id</a:t>
            </a:r>
          </a:p>
          <a:p>
            <a:pPr algn="l">
              <a:lnSpc>
                <a:spcPts val="2999"/>
              </a:lnSpc>
            </a:pPr>
            <a:endParaRPr lang="en-US" sz="2499">
              <a:solidFill>
                <a:srgbClr val="000000"/>
              </a:solidFill>
              <a:latin typeface="Poppins"/>
              <a:ea typeface="Poppins"/>
              <a:cs typeface="Poppins"/>
              <a:sym typeface="Poppins"/>
            </a:endParaRPr>
          </a:p>
          <a:p>
            <a:pPr algn="l">
              <a:lnSpc>
                <a:spcPts val="2999"/>
              </a:lnSpc>
            </a:pPr>
            <a:r>
              <a:rPr lang="en-US" sz="2499">
                <a:solidFill>
                  <a:srgbClr val="000000"/>
                </a:solidFill>
                <a:latin typeface="Poppins"/>
                <a:ea typeface="Poppins"/>
                <a:cs typeface="Poppins"/>
                <a:sym typeface="Poppins"/>
              </a:rPr>
              <a:t>6.Deleted the unused columns (customer country, order country).</a:t>
            </a:r>
          </a:p>
          <a:p>
            <a:pPr algn="l">
              <a:lnSpc>
                <a:spcPts val="2999"/>
              </a:lnSpc>
            </a:pPr>
            <a:r>
              <a:rPr lang="en-US" sz="2499">
                <a:solidFill>
                  <a:srgbClr val="000000"/>
                </a:solidFill>
                <a:latin typeface="Poppins"/>
                <a:ea typeface="Poppins"/>
                <a:cs typeface="Poppins"/>
                <a:sym typeface="Poppins"/>
              </a:rPr>
              <a:t>By doing so, I managed to minimize redundancy</a:t>
            </a:r>
          </a:p>
        </p:txBody>
      </p:sp>
      <p:sp>
        <p:nvSpPr>
          <p:cNvPr id="6" name="Freeform 6"/>
          <p:cNvSpPr/>
          <p:nvPr/>
        </p:nvSpPr>
        <p:spPr>
          <a:xfrm>
            <a:off x="13013707" y="3039123"/>
            <a:ext cx="4980834" cy="6140449"/>
          </a:xfrm>
          <a:custGeom>
            <a:avLst/>
            <a:gdLst/>
            <a:ahLst/>
            <a:cxnLst/>
            <a:rect l="l" t="t" r="r" b="b"/>
            <a:pathLst>
              <a:path w="4980834" h="6140449">
                <a:moveTo>
                  <a:pt x="0" y="0"/>
                </a:moveTo>
                <a:lnTo>
                  <a:pt x="4980835" y="0"/>
                </a:lnTo>
                <a:lnTo>
                  <a:pt x="4980835" y="6140449"/>
                </a:lnTo>
                <a:lnTo>
                  <a:pt x="0" y="6140449"/>
                </a:lnTo>
                <a:lnTo>
                  <a:pt x="0" y="0"/>
                </a:lnTo>
                <a:close/>
              </a:path>
            </a:pathLst>
          </a:custGeom>
          <a:blipFill>
            <a:blip r:embed="rId4"/>
            <a:stretch>
              <a:fillRect l="-801" r="-4540"/>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5581058" y="0"/>
            <a:ext cx="3045728" cy="2149607"/>
          </a:xfrm>
          <a:custGeom>
            <a:avLst/>
            <a:gdLst/>
            <a:ahLst/>
            <a:cxnLst/>
            <a:rect l="l" t="t" r="r" b="b"/>
            <a:pathLst>
              <a:path w="3045728" h="2149607">
                <a:moveTo>
                  <a:pt x="0" y="0"/>
                </a:moveTo>
                <a:lnTo>
                  <a:pt x="3045727" y="0"/>
                </a:lnTo>
                <a:lnTo>
                  <a:pt x="3045727" y="2149607"/>
                </a:lnTo>
                <a:lnTo>
                  <a:pt x="0" y="2149607"/>
                </a:lnTo>
                <a:lnTo>
                  <a:pt x="0" y="0"/>
                </a:lnTo>
                <a:close/>
              </a:path>
            </a:pathLst>
          </a:custGeom>
          <a:blipFill>
            <a:blip r:embed="rId3"/>
            <a:stretch>
              <a:fillRect t="-20528" b="-20528"/>
            </a:stretch>
          </a:blipFill>
        </p:spPr>
      </p:sp>
      <p:sp>
        <p:nvSpPr>
          <p:cNvPr id="4" name="TextBox 4"/>
          <p:cNvSpPr txBox="1"/>
          <p:nvPr/>
        </p:nvSpPr>
        <p:spPr>
          <a:xfrm>
            <a:off x="208020" y="1718850"/>
            <a:ext cx="18288000" cy="7858125"/>
          </a:xfrm>
          <a:prstGeom prst="rect">
            <a:avLst/>
          </a:prstGeom>
        </p:spPr>
        <p:txBody>
          <a:bodyPr lIns="0" tIns="0" rIns="0" bIns="0" rtlCol="0" anchor="t">
            <a:spAutoFit/>
          </a:bodyPr>
          <a:lstStyle/>
          <a:p>
            <a:pPr marL="0" lvl="1" indent="0" algn="l">
              <a:lnSpc>
                <a:spcPts val="3119"/>
              </a:lnSpc>
              <a:spcBef>
                <a:spcPct val="0"/>
              </a:spcBef>
            </a:pPr>
            <a:r>
              <a:rPr lang="en-US" sz="2599" b="1" u="none" strike="noStrike">
                <a:solidFill>
                  <a:srgbClr val="000000"/>
                </a:solidFill>
                <a:latin typeface="Poppins Bold"/>
                <a:ea typeface="Poppins Bold"/>
                <a:cs typeface="Poppins Bold"/>
                <a:sym typeface="Poppins Bold"/>
              </a:rPr>
              <a:t>5.Performance And Optimization Analysis</a:t>
            </a:r>
          </a:p>
          <a:p>
            <a:pPr algn="l">
              <a:lnSpc>
                <a:spcPts val="3119"/>
              </a:lnSpc>
              <a:spcBef>
                <a:spcPct val="0"/>
              </a:spcBef>
            </a:pPr>
            <a:endParaRPr lang="en-US" sz="2599" b="1" u="none" strike="noStrike">
              <a:solidFill>
                <a:srgbClr val="000000"/>
              </a:solidFill>
              <a:latin typeface="Poppins Bold"/>
              <a:ea typeface="Poppins Bold"/>
              <a:cs typeface="Poppins Bold"/>
              <a:sym typeface="Poppins Bold"/>
            </a:endParaRPr>
          </a:p>
          <a:p>
            <a:pPr algn="l">
              <a:lnSpc>
                <a:spcPts val="2999"/>
              </a:lnSpc>
              <a:spcBef>
                <a:spcPct val="0"/>
              </a:spcBef>
            </a:pPr>
            <a:r>
              <a:rPr lang="en-US" sz="2499" u="none" strike="noStrike">
                <a:solidFill>
                  <a:srgbClr val="000000"/>
                </a:solidFill>
                <a:latin typeface="Poppins"/>
                <a:ea typeface="Poppins"/>
                <a:cs typeface="Poppins"/>
                <a:sym typeface="Poppins"/>
              </a:rPr>
              <a:t>After completing the modeling and transformation process,</a:t>
            </a:r>
          </a:p>
          <a:p>
            <a:pPr algn="l">
              <a:lnSpc>
                <a:spcPts val="2999"/>
              </a:lnSpc>
              <a:spcBef>
                <a:spcPct val="0"/>
              </a:spcBef>
            </a:pPr>
            <a:r>
              <a:rPr lang="en-US" sz="2499" u="none" strike="noStrike">
                <a:solidFill>
                  <a:srgbClr val="000000"/>
                </a:solidFill>
                <a:latin typeface="Poppins"/>
                <a:ea typeface="Poppins"/>
                <a:cs typeface="Poppins"/>
                <a:sym typeface="Poppins"/>
              </a:rPr>
              <a:t> I performed a performance analysis to notice the impact of </a:t>
            </a:r>
          </a:p>
          <a:p>
            <a:pPr algn="l">
              <a:lnSpc>
                <a:spcPts val="2999"/>
              </a:lnSpc>
              <a:spcBef>
                <a:spcPct val="0"/>
              </a:spcBef>
            </a:pPr>
            <a:r>
              <a:rPr lang="en-US" sz="2499" u="none" strike="noStrike">
                <a:solidFill>
                  <a:srgbClr val="000000"/>
                </a:solidFill>
                <a:latin typeface="Poppins"/>
                <a:ea typeface="Poppins"/>
                <a:cs typeface="Poppins"/>
                <a:sym typeface="Poppins"/>
              </a:rPr>
              <a:t>applying snowflake schema on the dataset.</a:t>
            </a:r>
          </a:p>
          <a:p>
            <a:pPr marL="0" lvl="1" indent="0" algn="l">
              <a:lnSpc>
                <a:spcPts val="2999"/>
              </a:lnSpc>
              <a:spcBef>
                <a:spcPct val="0"/>
              </a:spcBef>
            </a:pPr>
            <a:endParaRPr lang="en-US" sz="2499" u="none" strike="noStrike">
              <a:solidFill>
                <a:srgbClr val="000000"/>
              </a:solidFill>
              <a:latin typeface="Poppins"/>
              <a:ea typeface="Poppins"/>
              <a:cs typeface="Poppins"/>
              <a:sym typeface="Poppins"/>
            </a:endParaRPr>
          </a:p>
          <a:p>
            <a:pPr marL="0" lvl="1" indent="0" algn="l">
              <a:lnSpc>
                <a:spcPts val="2999"/>
              </a:lnSpc>
              <a:spcBef>
                <a:spcPct val="0"/>
              </a:spcBef>
            </a:pPr>
            <a:r>
              <a:rPr lang="en-US" sz="2499" b="1" u="none" strike="noStrike">
                <a:solidFill>
                  <a:srgbClr val="000000"/>
                </a:solidFill>
                <a:latin typeface="Poppins Bold"/>
                <a:ea typeface="Poppins Bold"/>
                <a:cs typeface="Poppins Bold"/>
                <a:sym typeface="Poppins Bold"/>
              </a:rPr>
              <a:t>The Performance Analyzer showed that:</a:t>
            </a:r>
          </a:p>
          <a:p>
            <a:pPr algn="l">
              <a:lnSpc>
                <a:spcPts val="2999"/>
              </a:lnSpc>
              <a:spcBef>
                <a:spcPct val="0"/>
              </a:spcBef>
            </a:pPr>
            <a:r>
              <a:rPr lang="en-US" sz="2499" u="none" strike="noStrike">
                <a:solidFill>
                  <a:srgbClr val="000000"/>
                </a:solidFill>
                <a:latin typeface="Poppins"/>
                <a:ea typeface="Poppins"/>
                <a:cs typeface="Poppins"/>
                <a:sym typeface="Poppins"/>
              </a:rPr>
              <a:t>Overall performance improved noticeably after applying </a:t>
            </a:r>
          </a:p>
          <a:p>
            <a:pPr algn="l">
              <a:lnSpc>
                <a:spcPts val="2999"/>
              </a:lnSpc>
              <a:spcBef>
                <a:spcPct val="0"/>
              </a:spcBef>
            </a:pPr>
            <a:r>
              <a:rPr lang="en-US" sz="2499" u="none" strike="noStrike">
                <a:solidFill>
                  <a:srgbClr val="000000"/>
                </a:solidFill>
                <a:latin typeface="Poppins"/>
                <a:ea typeface="Poppins"/>
                <a:cs typeface="Poppins"/>
                <a:sym typeface="Poppins"/>
              </a:rPr>
              <a:t>the Snowflake Schema.</a:t>
            </a:r>
          </a:p>
          <a:p>
            <a:pPr algn="l">
              <a:lnSpc>
                <a:spcPts val="2999"/>
              </a:lnSpc>
              <a:spcBef>
                <a:spcPct val="0"/>
              </a:spcBef>
            </a:pPr>
            <a:r>
              <a:rPr lang="en-US" sz="2499" u="none" strike="noStrike">
                <a:solidFill>
                  <a:srgbClr val="000000"/>
                </a:solidFill>
                <a:latin typeface="Poppins"/>
                <a:ea typeface="Poppins"/>
                <a:cs typeface="Poppins"/>
                <a:sym typeface="Poppins"/>
              </a:rPr>
              <a:t>This enhancement was primarily due to the removal of data </a:t>
            </a:r>
          </a:p>
          <a:p>
            <a:pPr algn="l">
              <a:lnSpc>
                <a:spcPts val="2999"/>
              </a:lnSpc>
              <a:spcBef>
                <a:spcPct val="0"/>
              </a:spcBef>
            </a:pPr>
            <a:r>
              <a:rPr lang="en-US" sz="2499" u="none" strike="noStrike">
                <a:solidFill>
                  <a:srgbClr val="000000"/>
                </a:solidFill>
                <a:latin typeface="Poppins"/>
                <a:ea typeface="Poppins"/>
                <a:cs typeface="Poppins"/>
                <a:sym typeface="Poppins"/>
              </a:rPr>
              <a:t>redundancy through normalization and the separation of the</a:t>
            </a:r>
          </a:p>
          <a:p>
            <a:pPr algn="l">
              <a:lnSpc>
                <a:spcPts val="2999"/>
              </a:lnSpc>
              <a:spcBef>
                <a:spcPct val="0"/>
              </a:spcBef>
            </a:pPr>
            <a:r>
              <a:rPr lang="en-US" sz="2499" u="none" strike="noStrike">
                <a:solidFill>
                  <a:srgbClr val="000000"/>
                </a:solidFill>
                <a:latin typeface="Poppins"/>
                <a:ea typeface="Poppins"/>
                <a:cs typeface="Poppins"/>
                <a:sym typeface="Poppins"/>
              </a:rPr>
              <a:t> flat table into well-structured Fact and Dimension tables.</a:t>
            </a:r>
          </a:p>
          <a:p>
            <a:pPr marL="0" lvl="1" indent="0" algn="l">
              <a:lnSpc>
                <a:spcPts val="2999"/>
              </a:lnSpc>
              <a:spcBef>
                <a:spcPct val="0"/>
              </a:spcBef>
            </a:pPr>
            <a:endParaRPr lang="en-US" sz="2499" u="none" strike="noStrike">
              <a:solidFill>
                <a:srgbClr val="000000"/>
              </a:solidFill>
              <a:latin typeface="Poppins"/>
              <a:ea typeface="Poppins"/>
              <a:cs typeface="Poppins"/>
              <a:sym typeface="Poppins"/>
            </a:endParaRPr>
          </a:p>
          <a:p>
            <a:pPr algn="l">
              <a:lnSpc>
                <a:spcPts val="2999"/>
              </a:lnSpc>
              <a:spcBef>
                <a:spcPct val="0"/>
              </a:spcBef>
            </a:pPr>
            <a:r>
              <a:rPr lang="en-US" sz="2499" u="none" strike="noStrike">
                <a:solidFill>
                  <a:srgbClr val="000000"/>
                </a:solidFill>
                <a:latin typeface="Poppins"/>
                <a:ea typeface="Poppins"/>
                <a:cs typeface="Poppins"/>
                <a:sym typeface="Poppins"/>
              </a:rPr>
              <a:t>By eliminating duplicate records and establishing proper</a:t>
            </a:r>
          </a:p>
          <a:p>
            <a:pPr algn="l">
              <a:lnSpc>
                <a:spcPts val="2999"/>
              </a:lnSpc>
              <a:spcBef>
                <a:spcPct val="0"/>
              </a:spcBef>
            </a:pPr>
            <a:r>
              <a:rPr lang="en-US" sz="2499" u="none" strike="noStrike">
                <a:solidFill>
                  <a:srgbClr val="000000"/>
                </a:solidFill>
                <a:latin typeface="Poppins"/>
                <a:ea typeface="Poppins"/>
                <a:cs typeface="Poppins"/>
                <a:sym typeface="Poppins"/>
              </a:rPr>
              <a:t>one-to-many relationships using foreign keys,</a:t>
            </a:r>
          </a:p>
          <a:p>
            <a:pPr algn="l">
              <a:lnSpc>
                <a:spcPts val="2999"/>
              </a:lnSpc>
              <a:spcBef>
                <a:spcPct val="0"/>
              </a:spcBef>
            </a:pPr>
            <a:r>
              <a:rPr lang="en-US" sz="2499" u="none" strike="noStrike">
                <a:solidFill>
                  <a:srgbClr val="000000"/>
                </a:solidFill>
                <a:latin typeface="Poppins"/>
                <a:ea typeface="Poppins"/>
                <a:cs typeface="Poppins"/>
                <a:sym typeface="Poppins"/>
              </a:rPr>
              <a:t>the model became more efficient and optimized for </a:t>
            </a:r>
          </a:p>
          <a:p>
            <a:pPr algn="l">
              <a:lnSpc>
                <a:spcPts val="2999"/>
              </a:lnSpc>
              <a:spcBef>
                <a:spcPct val="0"/>
              </a:spcBef>
            </a:pPr>
            <a:r>
              <a:rPr lang="en-US" sz="2499" u="none" strike="noStrike">
                <a:solidFill>
                  <a:srgbClr val="000000"/>
                </a:solidFill>
                <a:latin typeface="Poppins"/>
                <a:ea typeface="Poppins"/>
                <a:cs typeface="Poppins"/>
                <a:sym typeface="Poppins"/>
              </a:rPr>
              <a:t>filtering and slicing operations.</a:t>
            </a:r>
          </a:p>
          <a:p>
            <a:pPr algn="l">
              <a:lnSpc>
                <a:spcPts val="2999"/>
              </a:lnSpc>
              <a:spcBef>
                <a:spcPct val="0"/>
              </a:spcBef>
            </a:pPr>
            <a:endParaRPr lang="en-US" sz="2499" u="none" strike="noStrike">
              <a:solidFill>
                <a:srgbClr val="000000"/>
              </a:solidFill>
              <a:latin typeface="Poppins"/>
              <a:ea typeface="Poppins"/>
              <a:cs typeface="Poppins"/>
              <a:sym typeface="Poppins"/>
            </a:endParaRPr>
          </a:p>
          <a:p>
            <a:pPr marL="0" lvl="1" indent="0" algn="l">
              <a:lnSpc>
                <a:spcPts val="2999"/>
              </a:lnSpc>
              <a:spcBef>
                <a:spcPct val="0"/>
              </a:spcBef>
            </a:pPr>
            <a:r>
              <a:rPr lang="en-US" sz="2499" u="none" strike="noStrike">
                <a:solidFill>
                  <a:srgbClr val="000000"/>
                </a:solidFill>
                <a:latin typeface="Poppins"/>
                <a:ea typeface="Poppins"/>
                <a:cs typeface="Poppins"/>
                <a:sym typeface="Poppins"/>
              </a:rPr>
              <a:t> Compared to the flat table structure, the Snowflake Schema enabled faster query execution, smoother slicer interaction, and the duration required to load the data had slightly decreased because of the reduced data volume and complexity</a:t>
            </a:r>
          </a:p>
        </p:txBody>
      </p:sp>
      <p:sp>
        <p:nvSpPr>
          <p:cNvPr id="5" name="Freeform 5"/>
          <p:cNvSpPr/>
          <p:nvPr/>
        </p:nvSpPr>
        <p:spPr>
          <a:xfrm>
            <a:off x="9777277" y="1429666"/>
            <a:ext cx="8621042" cy="6358018"/>
          </a:xfrm>
          <a:custGeom>
            <a:avLst/>
            <a:gdLst/>
            <a:ahLst/>
            <a:cxnLst/>
            <a:rect l="l" t="t" r="r" b="b"/>
            <a:pathLst>
              <a:path w="8621042" h="6358018">
                <a:moveTo>
                  <a:pt x="0" y="0"/>
                </a:moveTo>
                <a:lnTo>
                  <a:pt x="8621041" y="0"/>
                </a:lnTo>
                <a:lnTo>
                  <a:pt x="8621041" y="6358018"/>
                </a:lnTo>
                <a:lnTo>
                  <a:pt x="0" y="6358018"/>
                </a:lnTo>
                <a:lnTo>
                  <a:pt x="0" y="0"/>
                </a:lnTo>
                <a:close/>
              </a:path>
            </a:pathLst>
          </a:custGeom>
          <a:blipFill>
            <a:blip r:embed="rId4"/>
            <a:stretch>
              <a:fillRect/>
            </a:stretch>
          </a:blipFill>
        </p:spPr>
      </p:sp>
      <p:sp>
        <p:nvSpPr>
          <p:cNvPr id="6" name="TextBox 6"/>
          <p:cNvSpPr txBox="1"/>
          <p:nvPr/>
        </p:nvSpPr>
        <p:spPr>
          <a:xfrm>
            <a:off x="5813088" y="751805"/>
            <a:ext cx="7077864"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Modeling Overview </a:t>
            </a:r>
          </a:p>
        </p:txBody>
      </p:sp>
      <p:sp>
        <p:nvSpPr>
          <p:cNvPr id="7" name="TextBox 7"/>
          <p:cNvSpPr txBox="1"/>
          <p:nvPr/>
        </p:nvSpPr>
        <p:spPr>
          <a:xfrm>
            <a:off x="10739568" y="7676785"/>
            <a:ext cx="1895078" cy="552450"/>
          </a:xfrm>
          <a:prstGeom prst="rect">
            <a:avLst/>
          </a:prstGeom>
        </p:spPr>
        <p:txBody>
          <a:bodyPr lIns="0" tIns="0" rIns="0" bIns="0" rtlCol="0" anchor="t">
            <a:spAutoFit/>
          </a:bodyPr>
          <a:lstStyle/>
          <a:p>
            <a:pPr algn="ctr">
              <a:lnSpc>
                <a:spcPts val="4200"/>
              </a:lnSpc>
              <a:spcBef>
                <a:spcPct val="0"/>
              </a:spcBef>
            </a:pPr>
            <a:r>
              <a:rPr lang="en-US" sz="3500" b="1" i="1">
                <a:solidFill>
                  <a:srgbClr val="FDFDFD"/>
                </a:solidFill>
                <a:latin typeface="Roboto Bold Italics"/>
                <a:ea typeface="Roboto Bold Italics"/>
                <a:cs typeface="Roboto Bold Italics"/>
                <a:sym typeface="Roboto Bold Italics"/>
              </a:rPr>
              <a:t>Flat Table</a:t>
            </a:r>
          </a:p>
        </p:txBody>
      </p:sp>
      <p:sp>
        <p:nvSpPr>
          <p:cNvPr id="8" name="TextBox 8"/>
          <p:cNvSpPr txBox="1"/>
          <p:nvPr/>
        </p:nvSpPr>
        <p:spPr>
          <a:xfrm>
            <a:off x="14226160" y="7676785"/>
            <a:ext cx="3693914" cy="552450"/>
          </a:xfrm>
          <a:prstGeom prst="rect">
            <a:avLst/>
          </a:prstGeom>
        </p:spPr>
        <p:txBody>
          <a:bodyPr lIns="0" tIns="0" rIns="0" bIns="0" rtlCol="0" anchor="t">
            <a:spAutoFit/>
          </a:bodyPr>
          <a:lstStyle/>
          <a:p>
            <a:pPr algn="ctr">
              <a:lnSpc>
                <a:spcPts val="4200"/>
              </a:lnSpc>
              <a:spcBef>
                <a:spcPct val="0"/>
              </a:spcBef>
            </a:pPr>
            <a:r>
              <a:rPr lang="en-US" sz="3500" b="1" i="1">
                <a:solidFill>
                  <a:srgbClr val="FDFDFD"/>
                </a:solidFill>
                <a:latin typeface="Roboto Bold Italics"/>
                <a:ea typeface="Roboto Bold Italics"/>
                <a:cs typeface="Roboto Bold Italics"/>
                <a:sym typeface="Roboto Bold Italics"/>
              </a:rPr>
              <a:t>Snowflake schema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4996937" y="0"/>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4" name="Freeform 4"/>
          <p:cNvSpPr/>
          <p:nvPr/>
        </p:nvSpPr>
        <p:spPr>
          <a:xfrm>
            <a:off x="2878692" y="3357490"/>
            <a:ext cx="12530617" cy="6295088"/>
          </a:xfrm>
          <a:custGeom>
            <a:avLst/>
            <a:gdLst/>
            <a:ahLst/>
            <a:cxnLst/>
            <a:rect l="l" t="t" r="r" b="b"/>
            <a:pathLst>
              <a:path w="12530617" h="6295088">
                <a:moveTo>
                  <a:pt x="0" y="0"/>
                </a:moveTo>
                <a:lnTo>
                  <a:pt x="12530616" y="0"/>
                </a:lnTo>
                <a:lnTo>
                  <a:pt x="12530616" y="6295088"/>
                </a:lnTo>
                <a:lnTo>
                  <a:pt x="0" y="6295088"/>
                </a:lnTo>
                <a:lnTo>
                  <a:pt x="0" y="0"/>
                </a:lnTo>
                <a:close/>
              </a:path>
            </a:pathLst>
          </a:custGeom>
          <a:blipFill>
            <a:blip r:embed="rId4"/>
            <a:stretch>
              <a:fillRect l="-633" r="-633"/>
            </a:stretch>
          </a:blipFill>
        </p:spPr>
      </p:sp>
      <p:sp>
        <p:nvSpPr>
          <p:cNvPr id="5" name="TextBox 5"/>
          <p:cNvSpPr txBox="1"/>
          <p:nvPr/>
        </p:nvSpPr>
        <p:spPr>
          <a:xfrm>
            <a:off x="4708974" y="1551234"/>
            <a:ext cx="8870052"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Analysis and insights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4996937" y="0"/>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4" name="Freeform 4"/>
          <p:cNvSpPr/>
          <p:nvPr/>
        </p:nvSpPr>
        <p:spPr>
          <a:xfrm>
            <a:off x="9860869" y="3391027"/>
            <a:ext cx="8115300" cy="5383379"/>
          </a:xfrm>
          <a:custGeom>
            <a:avLst/>
            <a:gdLst/>
            <a:ahLst/>
            <a:cxnLst/>
            <a:rect l="l" t="t" r="r" b="b"/>
            <a:pathLst>
              <a:path w="8115300" h="5383379">
                <a:moveTo>
                  <a:pt x="0" y="0"/>
                </a:moveTo>
                <a:lnTo>
                  <a:pt x="8115300" y="0"/>
                </a:lnTo>
                <a:lnTo>
                  <a:pt x="8115300" y="5383379"/>
                </a:lnTo>
                <a:lnTo>
                  <a:pt x="0" y="5383379"/>
                </a:lnTo>
                <a:lnTo>
                  <a:pt x="0" y="0"/>
                </a:lnTo>
                <a:close/>
              </a:path>
            </a:pathLst>
          </a:custGeom>
          <a:blipFill>
            <a:blip r:embed="rId4"/>
            <a:stretch>
              <a:fillRect l="-2877" t="-873" b="-873"/>
            </a:stretch>
          </a:blipFill>
        </p:spPr>
      </p:sp>
      <p:sp>
        <p:nvSpPr>
          <p:cNvPr id="5" name="TextBox 5"/>
          <p:cNvSpPr txBox="1"/>
          <p:nvPr/>
        </p:nvSpPr>
        <p:spPr>
          <a:xfrm>
            <a:off x="1509835" y="1913184"/>
            <a:ext cx="5844282"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1.profit by category</a:t>
            </a:r>
          </a:p>
        </p:txBody>
      </p:sp>
      <p:sp>
        <p:nvSpPr>
          <p:cNvPr id="6" name="TextBox 6"/>
          <p:cNvSpPr txBox="1"/>
          <p:nvPr/>
        </p:nvSpPr>
        <p:spPr>
          <a:xfrm>
            <a:off x="0" y="3696704"/>
            <a:ext cx="9144000" cy="3914775"/>
          </a:xfrm>
          <a:prstGeom prst="rect">
            <a:avLst/>
          </a:prstGeom>
        </p:spPr>
        <p:txBody>
          <a:bodyPr lIns="0" tIns="0" rIns="0" bIns="0" rtlCol="0" anchor="t">
            <a:spAutoFit/>
          </a:bodyPr>
          <a:lstStyle/>
          <a:p>
            <a:pPr algn="ctr">
              <a:lnSpc>
                <a:spcPts val="3839"/>
              </a:lnSpc>
              <a:spcBef>
                <a:spcPct val="0"/>
              </a:spcBef>
            </a:pPr>
            <a:r>
              <a:rPr lang="en-US" sz="3199" b="1">
                <a:solidFill>
                  <a:srgbClr val="000000"/>
                </a:solidFill>
                <a:latin typeface="Poppins Medium"/>
                <a:ea typeface="Poppins Medium"/>
                <a:cs typeface="Poppins Medium"/>
                <a:sym typeface="Poppins Medium"/>
              </a:rPr>
              <a:t>The image illustrates the top 10 product categories by profit over the four years of 2015, 2016, 2017, and 2018. However, it’s noticeable that there are no recorded profits in 2018. Additionally, some products are being produced but are not generating any sales, which could lead to losses since they are manufactured but not sold.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4996937" y="0"/>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4" name="Freeform 4"/>
          <p:cNvSpPr/>
          <p:nvPr/>
        </p:nvSpPr>
        <p:spPr>
          <a:xfrm>
            <a:off x="7610012" y="3012343"/>
            <a:ext cx="10348325" cy="5788046"/>
          </a:xfrm>
          <a:custGeom>
            <a:avLst/>
            <a:gdLst/>
            <a:ahLst/>
            <a:cxnLst/>
            <a:rect l="l" t="t" r="r" b="b"/>
            <a:pathLst>
              <a:path w="10348325" h="5788046">
                <a:moveTo>
                  <a:pt x="0" y="0"/>
                </a:moveTo>
                <a:lnTo>
                  <a:pt x="10348325" y="0"/>
                </a:lnTo>
                <a:lnTo>
                  <a:pt x="10348325" y="5788047"/>
                </a:lnTo>
                <a:lnTo>
                  <a:pt x="0" y="5788047"/>
                </a:lnTo>
                <a:lnTo>
                  <a:pt x="0" y="0"/>
                </a:lnTo>
                <a:close/>
              </a:path>
            </a:pathLst>
          </a:custGeom>
          <a:blipFill>
            <a:blip r:embed="rId4"/>
            <a:stretch>
              <a:fillRect/>
            </a:stretch>
          </a:blipFill>
        </p:spPr>
      </p:sp>
      <p:sp>
        <p:nvSpPr>
          <p:cNvPr id="5" name="TextBox 5"/>
          <p:cNvSpPr txBox="1"/>
          <p:nvPr/>
        </p:nvSpPr>
        <p:spPr>
          <a:xfrm>
            <a:off x="0" y="3014662"/>
            <a:ext cx="7752583" cy="4229100"/>
          </a:xfrm>
          <a:prstGeom prst="rect">
            <a:avLst/>
          </a:prstGeom>
        </p:spPr>
        <p:txBody>
          <a:bodyPr lIns="0" tIns="0" rIns="0" bIns="0" rtlCol="0" anchor="t">
            <a:spAutoFit/>
          </a:bodyPr>
          <a:lstStyle/>
          <a:p>
            <a:pPr algn="ctr">
              <a:lnSpc>
                <a:spcPts val="3688"/>
              </a:lnSpc>
              <a:spcBef>
                <a:spcPct val="0"/>
              </a:spcBef>
            </a:pPr>
            <a:r>
              <a:rPr lang="en-US" sz="3073">
                <a:solidFill>
                  <a:srgbClr val="000000"/>
                </a:solidFill>
                <a:latin typeface="Poppins"/>
                <a:ea typeface="Poppins"/>
                <a:cs typeface="Poppins"/>
                <a:sym typeface="Poppins"/>
              </a:rPr>
              <a:t>The image measures the </a:t>
            </a:r>
            <a:r>
              <a:rPr lang="en-US" sz="3073" b="1">
                <a:solidFill>
                  <a:srgbClr val="000000"/>
                </a:solidFill>
                <a:latin typeface="Poppins Bold"/>
                <a:ea typeface="Poppins Bold"/>
                <a:cs typeface="Poppins Bold"/>
                <a:sym typeface="Poppins Bold"/>
              </a:rPr>
              <a:t>discount rate's impact</a:t>
            </a:r>
            <a:r>
              <a:rPr lang="en-US" sz="3073">
                <a:solidFill>
                  <a:srgbClr val="000000"/>
                </a:solidFill>
                <a:latin typeface="Poppins"/>
                <a:ea typeface="Poppins"/>
                <a:cs typeface="Poppins"/>
                <a:sym typeface="Poppins"/>
              </a:rPr>
              <a:t> on </a:t>
            </a:r>
            <a:r>
              <a:rPr lang="en-US" sz="3073" b="1">
                <a:solidFill>
                  <a:srgbClr val="000000"/>
                </a:solidFill>
                <a:latin typeface="Poppins Bold"/>
                <a:ea typeface="Poppins Bold"/>
                <a:cs typeface="Poppins Bold"/>
                <a:sym typeface="Poppins Bold"/>
              </a:rPr>
              <a:t>profit </a:t>
            </a:r>
            <a:r>
              <a:rPr lang="en-US" sz="3073">
                <a:solidFill>
                  <a:srgbClr val="000000"/>
                </a:solidFill>
                <a:latin typeface="Poppins"/>
                <a:ea typeface="Poppins"/>
                <a:cs typeface="Poppins"/>
                <a:sym typeface="Poppins"/>
              </a:rPr>
              <a:t>and also shows the </a:t>
            </a:r>
            <a:r>
              <a:rPr lang="en-US" sz="3073" b="1">
                <a:solidFill>
                  <a:srgbClr val="000000"/>
                </a:solidFill>
                <a:latin typeface="Poppins Bold"/>
                <a:ea typeface="Poppins Bold"/>
                <a:cs typeface="Poppins Bold"/>
                <a:sym typeface="Poppins Bold"/>
              </a:rPr>
              <a:t>correlation </a:t>
            </a:r>
            <a:r>
              <a:rPr lang="en-US" sz="3073">
                <a:solidFill>
                  <a:srgbClr val="000000"/>
                </a:solidFill>
                <a:latin typeface="Poppins"/>
                <a:ea typeface="Poppins"/>
                <a:cs typeface="Poppins"/>
                <a:sym typeface="Poppins"/>
              </a:rPr>
              <a:t>between the </a:t>
            </a:r>
            <a:r>
              <a:rPr lang="en-US" sz="3073" b="1">
                <a:solidFill>
                  <a:srgbClr val="000000"/>
                </a:solidFill>
                <a:latin typeface="Poppins Bold"/>
                <a:ea typeface="Poppins Bold"/>
                <a:cs typeface="Poppins Bold"/>
                <a:sym typeface="Poppins Bold"/>
              </a:rPr>
              <a:t>discount rate</a:t>
            </a:r>
            <a:r>
              <a:rPr lang="en-US" sz="3073">
                <a:solidFill>
                  <a:srgbClr val="000000"/>
                </a:solidFill>
                <a:latin typeface="Poppins"/>
                <a:ea typeface="Poppins"/>
                <a:cs typeface="Poppins"/>
                <a:sym typeface="Poppins"/>
              </a:rPr>
              <a:t> and </a:t>
            </a:r>
            <a:r>
              <a:rPr lang="en-US" sz="3073" b="1">
                <a:solidFill>
                  <a:srgbClr val="000000"/>
                </a:solidFill>
                <a:latin typeface="Poppins Bold"/>
                <a:ea typeface="Poppins Bold"/>
                <a:cs typeface="Poppins Bold"/>
                <a:sym typeface="Poppins Bold"/>
              </a:rPr>
              <a:t>profit</a:t>
            </a:r>
            <a:r>
              <a:rPr lang="en-US" sz="3073">
                <a:solidFill>
                  <a:srgbClr val="000000"/>
                </a:solidFill>
                <a:latin typeface="Poppins"/>
                <a:ea typeface="Poppins"/>
                <a:cs typeface="Poppins"/>
                <a:sym typeface="Poppins"/>
              </a:rPr>
              <a:t>, indicating that a high discount rate significantly reduces the profit margin, often to nearly zero. Additionally, it highlights a sudden </a:t>
            </a:r>
            <a:r>
              <a:rPr lang="en-US" sz="3073" b="1">
                <a:solidFill>
                  <a:srgbClr val="000000"/>
                </a:solidFill>
                <a:latin typeface="Poppins Bold"/>
                <a:ea typeface="Poppins Bold"/>
                <a:cs typeface="Poppins Bold"/>
                <a:sym typeface="Poppins Bold"/>
              </a:rPr>
              <a:t>increase in the discount rate</a:t>
            </a:r>
            <a:r>
              <a:rPr lang="en-US" sz="3073">
                <a:solidFill>
                  <a:srgbClr val="000000"/>
                </a:solidFill>
                <a:latin typeface="Poppins"/>
                <a:ea typeface="Poppins"/>
                <a:cs typeface="Poppins"/>
                <a:sym typeface="Poppins"/>
              </a:rPr>
              <a:t>, rather than a gradual change.</a:t>
            </a:r>
          </a:p>
        </p:txBody>
      </p:sp>
      <p:sp>
        <p:nvSpPr>
          <p:cNvPr id="6" name="TextBox 6"/>
          <p:cNvSpPr txBox="1"/>
          <p:nvPr/>
        </p:nvSpPr>
        <p:spPr>
          <a:xfrm>
            <a:off x="406912" y="1551234"/>
            <a:ext cx="6075958"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2.Discount on profit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4996937" y="0"/>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4" name="Freeform 4"/>
          <p:cNvSpPr/>
          <p:nvPr/>
        </p:nvSpPr>
        <p:spPr>
          <a:xfrm>
            <a:off x="8988865" y="2868970"/>
            <a:ext cx="8390770" cy="5338128"/>
          </a:xfrm>
          <a:custGeom>
            <a:avLst/>
            <a:gdLst/>
            <a:ahLst/>
            <a:cxnLst/>
            <a:rect l="l" t="t" r="r" b="b"/>
            <a:pathLst>
              <a:path w="8390770" h="5338128">
                <a:moveTo>
                  <a:pt x="0" y="0"/>
                </a:moveTo>
                <a:lnTo>
                  <a:pt x="8390770" y="0"/>
                </a:lnTo>
                <a:lnTo>
                  <a:pt x="8390770" y="5338128"/>
                </a:lnTo>
                <a:lnTo>
                  <a:pt x="0" y="5338128"/>
                </a:lnTo>
                <a:lnTo>
                  <a:pt x="0" y="0"/>
                </a:lnTo>
                <a:close/>
              </a:path>
            </a:pathLst>
          </a:custGeom>
          <a:blipFill>
            <a:blip r:embed="rId4"/>
            <a:stretch>
              <a:fillRect/>
            </a:stretch>
          </a:blipFill>
        </p:spPr>
      </p:sp>
      <p:sp>
        <p:nvSpPr>
          <p:cNvPr id="5" name="TextBox 5"/>
          <p:cNvSpPr txBox="1"/>
          <p:nvPr/>
        </p:nvSpPr>
        <p:spPr>
          <a:xfrm>
            <a:off x="91849" y="3248025"/>
            <a:ext cx="8067564" cy="3762375"/>
          </a:xfrm>
          <a:prstGeom prst="rect">
            <a:avLst/>
          </a:prstGeom>
        </p:spPr>
        <p:txBody>
          <a:bodyPr lIns="0" tIns="0" rIns="0" bIns="0" rtlCol="0" anchor="t">
            <a:spAutoFit/>
          </a:bodyPr>
          <a:lstStyle/>
          <a:p>
            <a:pPr algn="ctr">
              <a:lnSpc>
                <a:spcPts val="3687"/>
              </a:lnSpc>
              <a:spcBef>
                <a:spcPct val="0"/>
              </a:spcBef>
            </a:pPr>
            <a:r>
              <a:rPr lang="en-US" sz="3072">
                <a:solidFill>
                  <a:srgbClr val="000000"/>
                </a:solidFill>
                <a:latin typeface="Poppins"/>
                <a:ea typeface="Poppins"/>
                <a:cs typeface="Poppins"/>
                <a:sym typeface="Poppins"/>
              </a:rPr>
              <a:t>The image illustrates </a:t>
            </a:r>
            <a:r>
              <a:rPr lang="en-US" sz="3072" b="1">
                <a:solidFill>
                  <a:srgbClr val="000000"/>
                </a:solidFill>
                <a:latin typeface="Poppins Bold"/>
                <a:ea typeface="Poppins Bold"/>
                <a:cs typeface="Poppins Bold"/>
                <a:sym typeface="Poppins Bold"/>
              </a:rPr>
              <a:t>sales trends over four years</a:t>
            </a:r>
            <a:r>
              <a:rPr lang="en-US" sz="3072">
                <a:solidFill>
                  <a:srgbClr val="000000"/>
                </a:solidFill>
                <a:latin typeface="Poppins"/>
                <a:ea typeface="Poppins"/>
                <a:cs typeface="Poppins"/>
                <a:sym typeface="Poppins"/>
              </a:rPr>
              <a:t>. Sales began to </a:t>
            </a:r>
            <a:r>
              <a:rPr lang="en-US" sz="3072" b="1">
                <a:solidFill>
                  <a:srgbClr val="000000"/>
                </a:solidFill>
                <a:latin typeface="Poppins Bold"/>
                <a:ea typeface="Poppins Bold"/>
                <a:cs typeface="Poppins Bold"/>
                <a:sym typeface="Poppins Bold"/>
              </a:rPr>
              <a:t>decline </a:t>
            </a:r>
            <a:r>
              <a:rPr lang="en-US" sz="3072">
                <a:solidFill>
                  <a:srgbClr val="000000"/>
                </a:solidFill>
                <a:latin typeface="Poppins"/>
                <a:ea typeface="Poppins"/>
                <a:cs typeface="Poppins"/>
                <a:sym typeface="Poppins"/>
              </a:rPr>
              <a:t>gradually after 2015, with a sharp drop in the final year, 2017, leading to a complete absence of sales in 2018. This suggests that the company may have either ceased operations or stopped production due to significant losses.</a:t>
            </a:r>
          </a:p>
        </p:txBody>
      </p:sp>
      <p:sp>
        <p:nvSpPr>
          <p:cNvPr id="6" name="TextBox 6"/>
          <p:cNvSpPr txBox="1"/>
          <p:nvPr/>
        </p:nvSpPr>
        <p:spPr>
          <a:xfrm>
            <a:off x="394791" y="1913184"/>
            <a:ext cx="6470948"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3.sales over the year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4996937" y="0"/>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4" name="Freeform 4"/>
          <p:cNvSpPr/>
          <p:nvPr/>
        </p:nvSpPr>
        <p:spPr>
          <a:xfrm>
            <a:off x="8825329" y="2867560"/>
            <a:ext cx="9346048" cy="5635391"/>
          </a:xfrm>
          <a:custGeom>
            <a:avLst/>
            <a:gdLst/>
            <a:ahLst/>
            <a:cxnLst/>
            <a:rect l="l" t="t" r="r" b="b"/>
            <a:pathLst>
              <a:path w="9346048" h="5635391">
                <a:moveTo>
                  <a:pt x="0" y="0"/>
                </a:moveTo>
                <a:lnTo>
                  <a:pt x="9346048" y="0"/>
                </a:lnTo>
                <a:lnTo>
                  <a:pt x="9346048" y="5635391"/>
                </a:lnTo>
                <a:lnTo>
                  <a:pt x="0" y="5635391"/>
                </a:lnTo>
                <a:lnTo>
                  <a:pt x="0" y="0"/>
                </a:lnTo>
                <a:close/>
              </a:path>
            </a:pathLst>
          </a:custGeom>
          <a:blipFill>
            <a:blip r:embed="rId4"/>
            <a:stretch>
              <a:fillRect t="-3051" b="-3051"/>
            </a:stretch>
          </a:blipFill>
        </p:spPr>
      </p:sp>
      <p:sp>
        <p:nvSpPr>
          <p:cNvPr id="5" name="TextBox 5"/>
          <p:cNvSpPr txBox="1"/>
          <p:nvPr/>
        </p:nvSpPr>
        <p:spPr>
          <a:xfrm>
            <a:off x="0" y="1993718"/>
            <a:ext cx="8825329" cy="6829425"/>
          </a:xfrm>
          <a:prstGeom prst="rect">
            <a:avLst/>
          </a:prstGeom>
        </p:spPr>
        <p:txBody>
          <a:bodyPr lIns="0" tIns="0" rIns="0" bIns="0" rtlCol="0" anchor="t">
            <a:spAutoFit/>
          </a:bodyPr>
          <a:lstStyle/>
          <a:p>
            <a:pPr algn="ctr">
              <a:lnSpc>
                <a:spcPts val="3839"/>
              </a:lnSpc>
              <a:spcBef>
                <a:spcPct val="0"/>
              </a:spcBef>
            </a:pPr>
            <a:r>
              <a:rPr lang="en-US" sz="3199" b="1">
                <a:solidFill>
                  <a:srgbClr val="000000"/>
                </a:solidFill>
                <a:latin typeface="Poppins Medium"/>
                <a:ea typeface="Poppins Medium"/>
                <a:cs typeface="Poppins Medium"/>
                <a:sym typeface="Poppins Medium"/>
              </a:rPr>
              <a:t>The pie chart represents order delays categorized into: "Pending Payment," "Pre-Member Review," "On-Hold," "Complete," and "Cancelled." The exact figures are available using the Tooltip, but based on the visual breakdown, "Complete" and "Pending Payment" appear to be the largest categories, indicating that most orders are either completed or awaiting payment. The "Cancelled" category seems the smallest, suggesting very few cancellations. The "Pre-Member Review" and "On-Hold" categories are relatively medium-sized.</a:t>
            </a:r>
          </a:p>
        </p:txBody>
      </p:sp>
      <p:sp>
        <p:nvSpPr>
          <p:cNvPr id="6" name="TextBox 6"/>
          <p:cNvSpPr txBox="1"/>
          <p:nvPr/>
        </p:nvSpPr>
        <p:spPr>
          <a:xfrm>
            <a:off x="758081" y="751805"/>
            <a:ext cx="4956870"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4.Delay in order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4996937" y="0"/>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4" name="Freeform 4"/>
          <p:cNvSpPr/>
          <p:nvPr/>
        </p:nvSpPr>
        <p:spPr>
          <a:xfrm>
            <a:off x="8858186" y="3257550"/>
            <a:ext cx="8887526" cy="5256436"/>
          </a:xfrm>
          <a:custGeom>
            <a:avLst/>
            <a:gdLst/>
            <a:ahLst/>
            <a:cxnLst/>
            <a:rect l="l" t="t" r="r" b="b"/>
            <a:pathLst>
              <a:path w="8887526" h="5256436">
                <a:moveTo>
                  <a:pt x="0" y="0"/>
                </a:moveTo>
                <a:lnTo>
                  <a:pt x="8887526" y="0"/>
                </a:lnTo>
                <a:lnTo>
                  <a:pt x="8887526" y="5256436"/>
                </a:lnTo>
                <a:lnTo>
                  <a:pt x="0" y="5256436"/>
                </a:lnTo>
                <a:lnTo>
                  <a:pt x="0" y="0"/>
                </a:lnTo>
                <a:close/>
              </a:path>
            </a:pathLst>
          </a:custGeom>
          <a:blipFill>
            <a:blip r:embed="rId4"/>
            <a:stretch>
              <a:fillRect/>
            </a:stretch>
          </a:blipFill>
        </p:spPr>
      </p:sp>
      <p:sp>
        <p:nvSpPr>
          <p:cNvPr id="5" name="TextBox 5"/>
          <p:cNvSpPr txBox="1"/>
          <p:nvPr/>
        </p:nvSpPr>
        <p:spPr>
          <a:xfrm>
            <a:off x="314816" y="3668621"/>
            <a:ext cx="7204372" cy="3962400"/>
          </a:xfrm>
          <a:prstGeom prst="rect">
            <a:avLst/>
          </a:prstGeom>
        </p:spPr>
        <p:txBody>
          <a:bodyPr lIns="0" tIns="0" rIns="0" bIns="0" rtlCol="0" anchor="t">
            <a:spAutoFit/>
          </a:bodyPr>
          <a:lstStyle/>
          <a:p>
            <a:pPr algn="ctr">
              <a:lnSpc>
                <a:spcPts val="3470"/>
              </a:lnSpc>
              <a:spcBef>
                <a:spcPct val="0"/>
              </a:spcBef>
            </a:pPr>
            <a:r>
              <a:rPr lang="en-US" sz="2891">
                <a:solidFill>
                  <a:srgbClr val="000000"/>
                </a:solidFill>
                <a:latin typeface="Poppins"/>
                <a:ea typeface="Poppins"/>
                <a:cs typeface="Poppins"/>
                <a:sym typeface="Poppins"/>
              </a:rPr>
              <a:t>The image illustrates the </a:t>
            </a:r>
            <a:r>
              <a:rPr lang="en-US" sz="2891" b="1">
                <a:solidFill>
                  <a:srgbClr val="000000"/>
                </a:solidFill>
                <a:latin typeface="Poppins Bold"/>
                <a:ea typeface="Poppins Bold"/>
                <a:cs typeface="Poppins Bold"/>
                <a:sym typeface="Poppins Bold"/>
              </a:rPr>
              <a:t>top 10 product categories</a:t>
            </a:r>
            <a:r>
              <a:rPr lang="en-US" sz="2891">
                <a:solidFill>
                  <a:srgbClr val="000000"/>
                </a:solidFill>
                <a:latin typeface="Poppins"/>
                <a:ea typeface="Poppins"/>
                <a:cs typeface="Poppins"/>
                <a:sym typeface="Poppins"/>
              </a:rPr>
              <a:t> by </a:t>
            </a:r>
            <a:r>
              <a:rPr lang="en-US" sz="2891" b="1">
                <a:solidFill>
                  <a:srgbClr val="000000"/>
                </a:solidFill>
                <a:latin typeface="Poppins Bold"/>
                <a:ea typeface="Poppins Bold"/>
                <a:cs typeface="Poppins Bold"/>
                <a:sym typeface="Poppins Bold"/>
              </a:rPr>
              <a:t>profit </a:t>
            </a:r>
            <a:r>
              <a:rPr lang="en-US" sz="2891">
                <a:solidFill>
                  <a:srgbClr val="000000"/>
                </a:solidFill>
                <a:latin typeface="Poppins"/>
                <a:ea typeface="Poppins"/>
                <a:cs typeface="Poppins"/>
                <a:sym typeface="Poppins"/>
              </a:rPr>
              <a:t>over the </a:t>
            </a:r>
            <a:r>
              <a:rPr lang="en-US" sz="2891" b="1">
                <a:solidFill>
                  <a:srgbClr val="000000"/>
                </a:solidFill>
                <a:latin typeface="Poppins Bold"/>
                <a:ea typeface="Poppins Bold"/>
                <a:cs typeface="Poppins Bold"/>
                <a:sym typeface="Poppins Bold"/>
              </a:rPr>
              <a:t>four years</a:t>
            </a:r>
            <a:r>
              <a:rPr lang="en-US" sz="2891">
                <a:solidFill>
                  <a:srgbClr val="000000"/>
                </a:solidFill>
                <a:latin typeface="Poppins"/>
                <a:ea typeface="Poppins"/>
                <a:cs typeface="Poppins"/>
                <a:sym typeface="Poppins"/>
              </a:rPr>
              <a:t> of 2015, 2016, 2017, and 2018. However, it’s noticeable that there are no recorded profits in 2018. Additionally, some products are being produced but are not generating any sales, which could lead to losses since they are manufactured but not sold.</a:t>
            </a:r>
          </a:p>
        </p:txBody>
      </p:sp>
      <p:sp>
        <p:nvSpPr>
          <p:cNvPr id="6" name="TextBox 6"/>
          <p:cNvSpPr txBox="1"/>
          <p:nvPr/>
        </p:nvSpPr>
        <p:spPr>
          <a:xfrm>
            <a:off x="696516" y="1551234"/>
            <a:ext cx="8056861"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5.Delivery risk by category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4996937" y="0"/>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4" name="Freeform 4"/>
          <p:cNvSpPr/>
          <p:nvPr/>
        </p:nvSpPr>
        <p:spPr>
          <a:xfrm>
            <a:off x="5757383" y="3276888"/>
            <a:ext cx="12530617" cy="5981412"/>
          </a:xfrm>
          <a:custGeom>
            <a:avLst/>
            <a:gdLst/>
            <a:ahLst/>
            <a:cxnLst/>
            <a:rect l="l" t="t" r="r" b="b"/>
            <a:pathLst>
              <a:path w="12530617" h="5981412">
                <a:moveTo>
                  <a:pt x="0" y="0"/>
                </a:moveTo>
                <a:lnTo>
                  <a:pt x="12530617" y="0"/>
                </a:lnTo>
                <a:lnTo>
                  <a:pt x="12530617" y="5981412"/>
                </a:lnTo>
                <a:lnTo>
                  <a:pt x="0" y="5981412"/>
                </a:lnTo>
                <a:lnTo>
                  <a:pt x="0" y="0"/>
                </a:lnTo>
                <a:close/>
              </a:path>
            </a:pathLst>
          </a:custGeom>
          <a:blipFill>
            <a:blip r:embed="rId4"/>
            <a:stretch>
              <a:fillRect/>
            </a:stretch>
          </a:blipFill>
        </p:spPr>
      </p:sp>
      <p:sp>
        <p:nvSpPr>
          <p:cNvPr id="5" name="TextBox 5"/>
          <p:cNvSpPr txBox="1"/>
          <p:nvPr/>
        </p:nvSpPr>
        <p:spPr>
          <a:xfrm>
            <a:off x="234264" y="1684954"/>
            <a:ext cx="5040514" cy="8286750"/>
          </a:xfrm>
          <a:prstGeom prst="rect">
            <a:avLst/>
          </a:prstGeom>
        </p:spPr>
        <p:txBody>
          <a:bodyPr lIns="0" tIns="0" rIns="0" bIns="0" rtlCol="0" anchor="t">
            <a:spAutoFit/>
          </a:bodyPr>
          <a:lstStyle/>
          <a:p>
            <a:pPr algn="ctr">
              <a:lnSpc>
                <a:spcPts val="3839"/>
              </a:lnSpc>
              <a:spcBef>
                <a:spcPct val="0"/>
              </a:spcBef>
            </a:pPr>
            <a:r>
              <a:rPr lang="en-US" sz="3199">
                <a:solidFill>
                  <a:srgbClr val="000000"/>
                </a:solidFill>
                <a:latin typeface="Poppins"/>
                <a:ea typeface="Poppins"/>
                <a:cs typeface="Poppins"/>
                <a:sym typeface="Poppins"/>
              </a:rPr>
              <a:t>The Map shows the </a:t>
            </a:r>
            <a:r>
              <a:rPr lang="en-US" sz="3199" b="1">
                <a:solidFill>
                  <a:srgbClr val="000000"/>
                </a:solidFill>
                <a:latin typeface="Poppins Bold"/>
                <a:ea typeface="Poppins Bold"/>
                <a:cs typeface="Poppins Bold"/>
                <a:sym typeface="Poppins Bold"/>
              </a:rPr>
              <a:t>locations where orders are placed</a:t>
            </a:r>
            <a:r>
              <a:rPr lang="en-US" sz="3199">
                <a:solidFill>
                  <a:srgbClr val="000000"/>
                </a:solidFill>
                <a:latin typeface="Poppins"/>
                <a:ea typeface="Poppins"/>
                <a:cs typeface="Poppins"/>
                <a:sym typeface="Poppins"/>
              </a:rPr>
              <a:t> with the company and also indicates the status of these orders in each city. After review, it was found that fully completed orders constitute the largest proportion. Additionally, delays in orders may be attributed to the </a:t>
            </a:r>
            <a:r>
              <a:rPr lang="en-US" sz="3199" b="1">
                <a:solidFill>
                  <a:srgbClr val="000000"/>
                </a:solidFill>
                <a:latin typeface="Poppins Bold"/>
                <a:ea typeface="Poppins Bold"/>
                <a:cs typeface="Poppins Bold"/>
                <a:sym typeface="Poppins Bold"/>
              </a:rPr>
              <a:t>geographical distance</a:t>
            </a:r>
            <a:r>
              <a:rPr lang="en-US" sz="3199">
                <a:solidFill>
                  <a:srgbClr val="000000"/>
                </a:solidFill>
                <a:latin typeface="Poppins"/>
                <a:ea typeface="Poppins"/>
                <a:cs typeface="Poppins"/>
                <a:sym typeface="Poppins"/>
              </a:rPr>
              <a:t> between the company and the delivery locations.</a:t>
            </a:r>
          </a:p>
        </p:txBody>
      </p:sp>
      <p:sp>
        <p:nvSpPr>
          <p:cNvPr id="6" name="TextBox 6"/>
          <p:cNvSpPr txBox="1"/>
          <p:nvPr/>
        </p:nvSpPr>
        <p:spPr>
          <a:xfrm>
            <a:off x="7168690" y="619125"/>
            <a:ext cx="2569880"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6.Map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4" b="-14"/>
            </a:stretch>
          </a:blipFill>
        </p:spPr>
      </p:sp>
      <p:sp>
        <p:nvSpPr>
          <p:cNvPr id="3" name="Freeform 3"/>
          <p:cNvSpPr/>
          <p:nvPr/>
        </p:nvSpPr>
        <p:spPr>
          <a:xfrm>
            <a:off x="14996937" y="0"/>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5"/>
            <a:stretch>
              <a:fillRect t="-20528" b="-20528"/>
            </a:stretch>
          </a:blipFill>
        </p:spPr>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13138" t="16967" r="13446" b="8621"/>
          <a:stretch>
            <a:fillRect/>
          </a:stretch>
        </p:blipFill>
        <p:spPr>
          <a:xfrm>
            <a:off x="7556365" y="3803023"/>
            <a:ext cx="10453741" cy="5959965"/>
          </a:xfrm>
          <a:prstGeom prst="rect">
            <a:avLst/>
          </a:prstGeom>
        </p:spPr>
      </p:pic>
      <p:sp>
        <p:nvSpPr>
          <p:cNvPr id="5" name="TextBox 5"/>
          <p:cNvSpPr txBox="1"/>
          <p:nvPr/>
        </p:nvSpPr>
        <p:spPr>
          <a:xfrm>
            <a:off x="227582" y="1661962"/>
            <a:ext cx="15358107" cy="5663560"/>
          </a:xfrm>
          <a:prstGeom prst="rect">
            <a:avLst/>
          </a:prstGeom>
        </p:spPr>
        <p:txBody>
          <a:bodyPr lIns="0" tIns="0" rIns="0" bIns="0" rtlCol="0" anchor="t">
            <a:spAutoFit/>
          </a:bodyPr>
          <a:lstStyle/>
          <a:p>
            <a:pPr marL="0" lvl="1" indent="0" algn="just">
              <a:lnSpc>
                <a:spcPts val="3461"/>
              </a:lnSpc>
              <a:spcBef>
                <a:spcPct val="0"/>
              </a:spcBef>
            </a:pPr>
            <a:r>
              <a:rPr lang="en-US" sz="2292" b="1" u="none" strike="noStrike" spc="34">
                <a:solidFill>
                  <a:srgbClr val="000000"/>
                </a:solidFill>
                <a:latin typeface="Poppins Bold"/>
                <a:ea typeface="Poppins Bold"/>
                <a:cs typeface="Poppins Bold"/>
                <a:sym typeface="Poppins Bold"/>
              </a:rPr>
              <a:t>Shipping Routes Map</a:t>
            </a:r>
          </a:p>
          <a:p>
            <a:pPr marL="494971" lvl="1" indent="-247486" algn="just">
              <a:lnSpc>
                <a:spcPts val="3461"/>
              </a:lnSpc>
              <a:buFont typeface="Arial"/>
              <a:buChar char="•"/>
            </a:pPr>
            <a:r>
              <a:rPr lang="en-US" sz="2292" u="none" strike="noStrike" spc="34">
                <a:solidFill>
                  <a:srgbClr val="000000"/>
                </a:solidFill>
                <a:latin typeface="Poppins"/>
                <a:ea typeface="Poppins"/>
                <a:cs typeface="Poppins"/>
                <a:sym typeface="Poppins"/>
              </a:rPr>
              <a:t>Added route map that illustrates the shipment routes between countries, with each connection representing a real delivery path from the origin to the destination.</a:t>
            </a:r>
          </a:p>
          <a:p>
            <a:pPr algn="just">
              <a:lnSpc>
                <a:spcPts val="3461"/>
              </a:lnSpc>
            </a:pPr>
            <a:endParaRPr lang="en-US" sz="2292" u="none" strike="noStrike" spc="34">
              <a:solidFill>
                <a:srgbClr val="000000"/>
              </a:solidFill>
              <a:latin typeface="Poppins"/>
              <a:ea typeface="Poppins"/>
              <a:cs typeface="Poppins"/>
              <a:sym typeface="Poppins"/>
            </a:endParaRPr>
          </a:p>
          <a:p>
            <a:pPr marL="494971" lvl="1" indent="-247486" algn="just">
              <a:lnSpc>
                <a:spcPts val="3461"/>
              </a:lnSpc>
              <a:buFont typeface="Arial"/>
              <a:buChar char="•"/>
            </a:pPr>
            <a:r>
              <a:rPr lang="en-US" sz="2292" u="none" strike="noStrike" spc="34">
                <a:solidFill>
                  <a:srgbClr val="000000"/>
                </a:solidFill>
                <a:latin typeface="Poppins"/>
                <a:ea typeface="Poppins"/>
                <a:cs typeface="Poppins"/>
                <a:sym typeface="Poppins"/>
              </a:rPr>
              <a:t>It provides geographic insight into </a:t>
            </a:r>
          </a:p>
          <a:p>
            <a:pPr algn="just">
              <a:lnSpc>
                <a:spcPts val="3461"/>
              </a:lnSpc>
            </a:pPr>
            <a:r>
              <a:rPr lang="en-US" sz="2292" u="none" strike="noStrike" spc="34">
                <a:solidFill>
                  <a:srgbClr val="000000"/>
                </a:solidFill>
                <a:latin typeface="Poppins"/>
                <a:ea typeface="Poppins"/>
                <a:cs typeface="Poppins"/>
                <a:sym typeface="Poppins"/>
              </a:rPr>
              <a:t>      shipping patterns, highlights high-demand</a:t>
            </a:r>
          </a:p>
          <a:p>
            <a:pPr algn="just">
              <a:lnSpc>
                <a:spcPts val="3461"/>
              </a:lnSpc>
            </a:pPr>
            <a:r>
              <a:rPr lang="en-US" sz="2292" u="none" strike="noStrike" spc="34">
                <a:solidFill>
                  <a:srgbClr val="000000"/>
                </a:solidFill>
                <a:latin typeface="Poppins"/>
                <a:ea typeface="Poppins"/>
                <a:cs typeface="Poppins"/>
                <a:sym typeface="Poppins"/>
              </a:rPr>
              <a:t>      areas, and supports analysis</a:t>
            </a:r>
          </a:p>
          <a:p>
            <a:pPr algn="just">
              <a:lnSpc>
                <a:spcPts val="3461"/>
              </a:lnSpc>
            </a:pPr>
            <a:r>
              <a:rPr lang="en-US" sz="2292" u="none" strike="noStrike" spc="34">
                <a:solidFill>
                  <a:srgbClr val="000000"/>
                </a:solidFill>
                <a:latin typeface="Poppins"/>
                <a:ea typeface="Poppins"/>
                <a:cs typeface="Poppins"/>
                <a:sym typeface="Poppins"/>
              </a:rPr>
              <a:t>      of delivery efficiency across regions.</a:t>
            </a:r>
          </a:p>
          <a:p>
            <a:pPr algn="just">
              <a:lnSpc>
                <a:spcPts val="3461"/>
              </a:lnSpc>
            </a:pPr>
            <a:endParaRPr lang="en-US" sz="2292" u="none" strike="noStrike" spc="34">
              <a:solidFill>
                <a:srgbClr val="000000"/>
              </a:solidFill>
              <a:latin typeface="Poppins"/>
              <a:ea typeface="Poppins"/>
              <a:cs typeface="Poppins"/>
              <a:sym typeface="Poppins"/>
            </a:endParaRPr>
          </a:p>
          <a:p>
            <a:pPr marL="494971" lvl="1" indent="-247486" algn="just">
              <a:lnSpc>
                <a:spcPts val="3461"/>
              </a:lnSpc>
              <a:buFont typeface="Arial"/>
              <a:buChar char="•"/>
            </a:pPr>
            <a:r>
              <a:rPr lang="en-US" sz="2292" u="none" strike="noStrike" spc="34">
                <a:solidFill>
                  <a:srgbClr val="000000"/>
                </a:solidFill>
                <a:latin typeface="Poppins"/>
                <a:ea typeface="Poppins"/>
                <a:cs typeface="Poppins"/>
                <a:sym typeface="Poppins"/>
              </a:rPr>
              <a:t>This map is primarily designed to compare </a:t>
            </a:r>
          </a:p>
          <a:p>
            <a:pPr algn="just">
              <a:lnSpc>
                <a:spcPts val="3461"/>
              </a:lnSpc>
            </a:pPr>
            <a:r>
              <a:rPr lang="en-US" sz="2292" u="none" strike="noStrike" spc="34">
                <a:solidFill>
                  <a:srgbClr val="000000"/>
                </a:solidFill>
                <a:latin typeface="Poppins"/>
                <a:ea typeface="Poppins"/>
                <a:cs typeface="Poppins"/>
                <a:sym typeface="Poppins"/>
              </a:rPr>
              <a:t>      delivery distances between various countries</a:t>
            </a:r>
          </a:p>
          <a:p>
            <a:pPr algn="just">
              <a:lnSpc>
                <a:spcPts val="3461"/>
              </a:lnSpc>
            </a:pPr>
            <a:r>
              <a:rPr lang="en-US" sz="2292" u="none" strike="noStrike" spc="34">
                <a:solidFill>
                  <a:srgbClr val="000000"/>
                </a:solidFill>
                <a:latin typeface="Poppins"/>
                <a:ea typeface="Poppins"/>
                <a:cs typeface="Poppins"/>
                <a:sym typeface="Poppins"/>
              </a:rPr>
              <a:t>      and classify countries according to </a:t>
            </a:r>
          </a:p>
          <a:p>
            <a:pPr algn="just">
              <a:lnSpc>
                <a:spcPts val="3461"/>
              </a:lnSpc>
            </a:pPr>
            <a:r>
              <a:rPr lang="en-US" sz="2292" u="none" strike="noStrike" spc="34">
                <a:solidFill>
                  <a:srgbClr val="000000"/>
                </a:solidFill>
                <a:latin typeface="Poppins"/>
                <a:ea typeface="Poppins"/>
                <a:cs typeface="Poppins"/>
                <a:sym typeface="Poppins"/>
              </a:rPr>
              <a:t>      level of transactions</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6937" y="220621"/>
            <a:ext cx="3291063" cy="2322759"/>
          </a:xfrm>
          <a:custGeom>
            <a:avLst/>
            <a:gdLst/>
            <a:ahLst/>
            <a:cxnLst/>
            <a:rect l="l" t="t" r="r" b="b"/>
            <a:pathLst>
              <a:path w="3291063" h="2322759">
                <a:moveTo>
                  <a:pt x="0" y="0"/>
                </a:moveTo>
                <a:lnTo>
                  <a:pt x="3291063" y="0"/>
                </a:lnTo>
                <a:lnTo>
                  <a:pt x="3291063" y="2322760"/>
                </a:lnTo>
                <a:lnTo>
                  <a:pt x="0" y="2322760"/>
                </a:lnTo>
                <a:lnTo>
                  <a:pt x="0" y="0"/>
                </a:lnTo>
                <a:close/>
              </a:path>
            </a:pathLst>
          </a:custGeom>
          <a:blipFill>
            <a:blip r:embed="rId2"/>
            <a:stretch>
              <a:fillRect t="-20528" b="-20528"/>
            </a:stretch>
          </a:blipFill>
        </p:spPr>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4" name="TextBox 4"/>
          <p:cNvSpPr txBox="1"/>
          <p:nvPr/>
        </p:nvSpPr>
        <p:spPr>
          <a:xfrm>
            <a:off x="7526641" y="280197"/>
            <a:ext cx="3808214" cy="562142"/>
          </a:xfrm>
          <a:prstGeom prst="rect">
            <a:avLst/>
          </a:prstGeom>
        </p:spPr>
        <p:txBody>
          <a:bodyPr wrap="square" lIns="0" tIns="0" rIns="0" bIns="0" rtlCol="0" anchor="t">
            <a:spAutoFit/>
          </a:bodyPr>
          <a:lstStyle/>
          <a:p>
            <a:pPr algn="ctr">
              <a:lnSpc>
                <a:spcPts val="4843"/>
              </a:lnSpc>
              <a:spcBef>
                <a:spcPct val="0"/>
              </a:spcBef>
            </a:pPr>
            <a:r>
              <a:rPr lang="en-US" sz="2799" b="1" spc="83" dirty="0">
                <a:solidFill>
                  <a:srgbClr val="FDFDFD"/>
                </a:solidFill>
                <a:latin typeface="Poppins Medium"/>
                <a:ea typeface="Poppins Medium"/>
                <a:cs typeface="Poppins Medium"/>
                <a:sym typeface="Poppins Medium"/>
              </a:rPr>
              <a:t>Team Members</a:t>
            </a:r>
          </a:p>
        </p:txBody>
      </p:sp>
      <p:sp>
        <p:nvSpPr>
          <p:cNvPr id="5" name="TextBox 5"/>
          <p:cNvSpPr txBox="1"/>
          <p:nvPr/>
        </p:nvSpPr>
        <p:spPr>
          <a:xfrm>
            <a:off x="9686050" y="1455280"/>
            <a:ext cx="3544891" cy="562142"/>
          </a:xfrm>
          <a:prstGeom prst="rect">
            <a:avLst/>
          </a:prstGeom>
        </p:spPr>
        <p:txBody>
          <a:bodyPr wrap="square" lIns="0" tIns="0" rIns="0" bIns="0" rtlCol="0" anchor="t">
            <a:spAutoFit/>
          </a:bodyPr>
          <a:lstStyle/>
          <a:p>
            <a:pPr algn="ctr">
              <a:lnSpc>
                <a:spcPts val="4843"/>
              </a:lnSpc>
              <a:spcBef>
                <a:spcPct val="0"/>
              </a:spcBef>
            </a:pPr>
            <a:r>
              <a:rPr lang="en-US" sz="2799" b="1" spc="83" dirty="0">
                <a:solidFill>
                  <a:srgbClr val="FDFDFD"/>
                </a:solidFill>
                <a:latin typeface="Poppins Medium"/>
                <a:ea typeface="Poppins Medium"/>
                <a:cs typeface="Poppins Medium"/>
                <a:sym typeface="Poppins Medium"/>
              </a:rPr>
              <a:t>project overview</a:t>
            </a:r>
          </a:p>
        </p:txBody>
      </p:sp>
      <p:sp>
        <p:nvSpPr>
          <p:cNvPr id="6" name="TextBox 6"/>
          <p:cNvSpPr txBox="1"/>
          <p:nvPr/>
        </p:nvSpPr>
        <p:spPr>
          <a:xfrm>
            <a:off x="10501647" y="4340351"/>
            <a:ext cx="3808214" cy="592583"/>
          </a:xfrm>
          <a:prstGeom prst="rect">
            <a:avLst/>
          </a:prstGeom>
        </p:spPr>
        <p:txBody>
          <a:bodyPr lIns="0" tIns="0" rIns="0" bIns="0" rtlCol="0" anchor="t">
            <a:spAutoFit/>
          </a:bodyPr>
          <a:lstStyle/>
          <a:p>
            <a:pPr algn="ctr">
              <a:lnSpc>
                <a:spcPts val="4843"/>
              </a:lnSpc>
              <a:spcBef>
                <a:spcPct val="0"/>
              </a:spcBef>
            </a:pPr>
            <a:r>
              <a:rPr lang="en-US" sz="2799" b="1" spc="83">
                <a:solidFill>
                  <a:srgbClr val="FDFDFD"/>
                </a:solidFill>
                <a:latin typeface="Poppins Medium"/>
                <a:ea typeface="Poppins Medium"/>
                <a:cs typeface="Poppins Medium"/>
                <a:sym typeface="Poppins Medium"/>
              </a:rPr>
              <a:t>Modeling overview</a:t>
            </a:r>
          </a:p>
        </p:txBody>
      </p:sp>
      <p:sp>
        <p:nvSpPr>
          <p:cNvPr id="7" name="TextBox 7"/>
          <p:cNvSpPr txBox="1"/>
          <p:nvPr/>
        </p:nvSpPr>
        <p:spPr>
          <a:xfrm>
            <a:off x="9937587" y="5799709"/>
            <a:ext cx="4291152" cy="592517"/>
          </a:xfrm>
          <a:prstGeom prst="rect">
            <a:avLst/>
          </a:prstGeom>
        </p:spPr>
        <p:txBody>
          <a:bodyPr lIns="0" tIns="0" rIns="0" bIns="0" rtlCol="0" anchor="t">
            <a:spAutoFit/>
          </a:bodyPr>
          <a:lstStyle/>
          <a:p>
            <a:pPr algn="ctr">
              <a:lnSpc>
                <a:spcPts val="4843"/>
              </a:lnSpc>
              <a:spcBef>
                <a:spcPct val="0"/>
              </a:spcBef>
            </a:pPr>
            <a:r>
              <a:rPr lang="en-US" sz="2799" b="1" spc="83">
                <a:solidFill>
                  <a:srgbClr val="FDFDFD"/>
                </a:solidFill>
                <a:latin typeface="Poppins Bold"/>
                <a:ea typeface="Poppins Bold"/>
                <a:cs typeface="Poppins Bold"/>
                <a:sym typeface="Poppins Bold"/>
              </a:rPr>
              <a:t>Analysis and insight</a:t>
            </a:r>
          </a:p>
        </p:txBody>
      </p:sp>
      <p:sp>
        <p:nvSpPr>
          <p:cNvPr id="8" name="TextBox 8"/>
          <p:cNvSpPr txBox="1"/>
          <p:nvPr/>
        </p:nvSpPr>
        <p:spPr>
          <a:xfrm>
            <a:off x="9430748" y="7286247"/>
            <a:ext cx="3808214" cy="592583"/>
          </a:xfrm>
          <a:prstGeom prst="rect">
            <a:avLst/>
          </a:prstGeom>
        </p:spPr>
        <p:txBody>
          <a:bodyPr lIns="0" tIns="0" rIns="0" bIns="0" rtlCol="0" anchor="t">
            <a:spAutoFit/>
          </a:bodyPr>
          <a:lstStyle/>
          <a:p>
            <a:pPr algn="ctr">
              <a:lnSpc>
                <a:spcPts val="4843"/>
              </a:lnSpc>
              <a:spcBef>
                <a:spcPct val="0"/>
              </a:spcBef>
            </a:pPr>
            <a:r>
              <a:rPr lang="en-US" sz="2799" b="1" spc="83">
                <a:solidFill>
                  <a:srgbClr val="FDFDFD"/>
                </a:solidFill>
                <a:latin typeface="Poppins Medium"/>
                <a:ea typeface="Poppins Medium"/>
                <a:cs typeface="Poppins Medium"/>
                <a:sym typeface="Poppins Medium"/>
              </a:rPr>
              <a:t>Dashboard Demo</a:t>
            </a:r>
          </a:p>
        </p:txBody>
      </p:sp>
      <p:sp>
        <p:nvSpPr>
          <p:cNvPr id="9" name="TextBox 9"/>
          <p:cNvSpPr txBox="1"/>
          <p:nvPr/>
        </p:nvSpPr>
        <p:spPr>
          <a:xfrm>
            <a:off x="11334855" y="2884197"/>
            <a:ext cx="3808214" cy="592583"/>
          </a:xfrm>
          <a:prstGeom prst="rect">
            <a:avLst/>
          </a:prstGeom>
        </p:spPr>
        <p:txBody>
          <a:bodyPr lIns="0" tIns="0" rIns="0" bIns="0" rtlCol="0" anchor="t">
            <a:spAutoFit/>
          </a:bodyPr>
          <a:lstStyle/>
          <a:p>
            <a:pPr algn="ctr">
              <a:lnSpc>
                <a:spcPts val="4843"/>
              </a:lnSpc>
              <a:spcBef>
                <a:spcPct val="0"/>
              </a:spcBef>
            </a:pPr>
            <a:r>
              <a:rPr lang="en-US" sz="2799" b="1" spc="83">
                <a:solidFill>
                  <a:srgbClr val="FDFDFD"/>
                </a:solidFill>
                <a:latin typeface="Poppins Medium"/>
                <a:ea typeface="Poppins Medium"/>
                <a:cs typeface="Poppins Medium"/>
                <a:sym typeface="Poppins Medium"/>
              </a:rPr>
              <a:t>Data source</a:t>
            </a:r>
          </a:p>
        </p:txBody>
      </p:sp>
      <p:sp>
        <p:nvSpPr>
          <p:cNvPr id="10" name="TextBox 10"/>
          <p:cNvSpPr txBox="1"/>
          <p:nvPr/>
        </p:nvSpPr>
        <p:spPr>
          <a:xfrm>
            <a:off x="8274949" y="8665717"/>
            <a:ext cx="3808214" cy="592583"/>
          </a:xfrm>
          <a:prstGeom prst="rect">
            <a:avLst/>
          </a:prstGeom>
        </p:spPr>
        <p:txBody>
          <a:bodyPr lIns="0" tIns="0" rIns="0" bIns="0" rtlCol="0" anchor="t">
            <a:spAutoFit/>
          </a:bodyPr>
          <a:lstStyle/>
          <a:p>
            <a:pPr algn="ctr">
              <a:lnSpc>
                <a:spcPts val="4843"/>
              </a:lnSpc>
              <a:spcBef>
                <a:spcPct val="0"/>
              </a:spcBef>
            </a:pPr>
            <a:r>
              <a:rPr lang="en-US" sz="2799" b="1" spc="83">
                <a:solidFill>
                  <a:srgbClr val="FFFFFF"/>
                </a:solidFill>
                <a:latin typeface="Poppins Medium"/>
                <a:ea typeface="Poppins Medium"/>
                <a:cs typeface="Poppins Medium"/>
                <a:sym typeface="Poppins Medium"/>
              </a:rPr>
              <a:t>Conclusion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4" b="-14"/>
            </a:stretch>
          </a:blipFill>
        </p:spPr>
      </p:sp>
      <p:sp>
        <p:nvSpPr>
          <p:cNvPr id="3" name="Freeform 3"/>
          <p:cNvSpPr/>
          <p:nvPr/>
        </p:nvSpPr>
        <p:spPr>
          <a:xfrm>
            <a:off x="14996937" y="-132680"/>
            <a:ext cx="3291063" cy="2322759"/>
          </a:xfrm>
          <a:custGeom>
            <a:avLst/>
            <a:gdLst/>
            <a:ahLst/>
            <a:cxnLst/>
            <a:rect l="l" t="t" r="r" b="b"/>
            <a:pathLst>
              <a:path w="3291063" h="2322759">
                <a:moveTo>
                  <a:pt x="0" y="0"/>
                </a:moveTo>
                <a:lnTo>
                  <a:pt x="3291063" y="0"/>
                </a:lnTo>
                <a:lnTo>
                  <a:pt x="3291063" y="2322760"/>
                </a:lnTo>
                <a:lnTo>
                  <a:pt x="0" y="2322760"/>
                </a:lnTo>
                <a:lnTo>
                  <a:pt x="0" y="0"/>
                </a:lnTo>
                <a:close/>
              </a:path>
            </a:pathLst>
          </a:custGeom>
          <a:blipFill>
            <a:blip r:embed="rId5"/>
            <a:stretch>
              <a:fillRect t="-20528" b="-20528"/>
            </a:stretch>
          </a:blipFill>
        </p:spPr>
      </p:sp>
      <p:sp>
        <p:nvSpPr>
          <p:cNvPr id="4" name="TextBox 4"/>
          <p:cNvSpPr txBox="1"/>
          <p:nvPr/>
        </p:nvSpPr>
        <p:spPr>
          <a:xfrm>
            <a:off x="4580673" y="619125"/>
            <a:ext cx="7012241"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Dashboard demo</a:t>
            </a:r>
          </a:p>
        </p:txBody>
      </p:sp>
      <p:sp>
        <p:nvSpPr>
          <p:cNvPr id="5" name="TextBox 5"/>
          <p:cNvSpPr txBox="1"/>
          <p:nvPr/>
        </p:nvSpPr>
        <p:spPr>
          <a:xfrm>
            <a:off x="260779" y="2161505"/>
            <a:ext cx="17766443" cy="2872994"/>
          </a:xfrm>
          <a:prstGeom prst="rect">
            <a:avLst/>
          </a:prstGeom>
        </p:spPr>
        <p:txBody>
          <a:bodyPr lIns="0" tIns="0" rIns="0" bIns="0" rtlCol="0" anchor="t">
            <a:spAutoFit/>
          </a:bodyPr>
          <a:lstStyle/>
          <a:p>
            <a:pPr algn="l">
              <a:lnSpc>
                <a:spcPts val="3359"/>
              </a:lnSpc>
              <a:spcBef>
                <a:spcPct val="0"/>
              </a:spcBef>
            </a:pPr>
            <a:r>
              <a:rPr lang="en-US" sz="2799" b="1" u="none" strike="noStrike">
                <a:solidFill>
                  <a:srgbClr val="000000"/>
                </a:solidFill>
                <a:latin typeface="Poppins Bold"/>
                <a:ea typeface="Poppins Bold"/>
                <a:cs typeface="Poppins Bold"/>
                <a:sym typeface="Poppins Bold"/>
              </a:rPr>
              <a:t>1- Creating Dashboard Background</a:t>
            </a:r>
          </a:p>
          <a:p>
            <a:pPr algn="just">
              <a:lnSpc>
                <a:spcPts val="3925"/>
              </a:lnSpc>
            </a:pPr>
            <a:r>
              <a:rPr lang="en-US" sz="2599" u="none" strike="noStrike" spc="38">
                <a:solidFill>
                  <a:srgbClr val="000000"/>
                </a:solidFill>
                <a:latin typeface="Poppins"/>
                <a:ea typeface="Poppins"/>
                <a:cs typeface="Poppins"/>
                <a:sym typeface="Poppins"/>
              </a:rPr>
              <a:t>created UI style layouts using Adobe Photoshop to organize the dashboard structure in a clear and consistent way before building it in Power BI. I paid attention to lighting effects to visually highlight key elements and designed </a:t>
            </a:r>
          </a:p>
          <a:p>
            <a:pPr algn="just">
              <a:lnSpc>
                <a:spcPts val="3925"/>
              </a:lnSpc>
            </a:pPr>
            <a:r>
              <a:rPr lang="en-US" sz="2599" u="none" strike="noStrike" spc="38">
                <a:solidFill>
                  <a:srgbClr val="000000"/>
                </a:solidFill>
                <a:latin typeface="Poppins"/>
                <a:ea typeface="Poppins"/>
                <a:cs typeface="Poppins"/>
                <a:sym typeface="Poppins"/>
              </a:rPr>
              <a:t>interactive sidebar buttons to </a:t>
            </a:r>
          </a:p>
          <a:p>
            <a:pPr marL="0" lvl="1" indent="0" algn="just">
              <a:lnSpc>
                <a:spcPts val="3925"/>
              </a:lnSpc>
            </a:pPr>
            <a:r>
              <a:rPr lang="en-US" sz="2599" u="none" strike="noStrike" spc="38">
                <a:solidFill>
                  <a:srgbClr val="000000"/>
                </a:solidFill>
                <a:latin typeface="Poppins"/>
                <a:ea typeface="Poppins"/>
                <a:cs typeface="Poppins"/>
                <a:sym typeface="Poppins"/>
              </a:rPr>
              <a:t>enhance user experience.</a:t>
            </a:r>
          </a:p>
        </p:txBody>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t="3123" b="3123"/>
          <a:stretch>
            <a:fillRect/>
          </a:stretch>
        </p:blipFill>
        <p:spPr>
          <a:xfrm>
            <a:off x="5506781" y="3612174"/>
            <a:ext cx="12172265" cy="6419139"/>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TextBox 3"/>
          <p:cNvSpPr txBox="1"/>
          <p:nvPr/>
        </p:nvSpPr>
        <p:spPr>
          <a:xfrm>
            <a:off x="333916" y="1932663"/>
            <a:ext cx="17620168" cy="5989701"/>
          </a:xfrm>
          <a:prstGeom prst="rect">
            <a:avLst/>
          </a:prstGeom>
        </p:spPr>
        <p:txBody>
          <a:bodyPr lIns="0" tIns="0" rIns="0" bIns="0" rtlCol="0" anchor="t">
            <a:spAutoFit/>
          </a:bodyPr>
          <a:lstStyle/>
          <a:p>
            <a:pPr marL="0" lvl="1" indent="0" algn="just">
              <a:lnSpc>
                <a:spcPts val="4227"/>
              </a:lnSpc>
              <a:spcBef>
                <a:spcPct val="0"/>
              </a:spcBef>
            </a:pPr>
            <a:r>
              <a:rPr lang="en-US" sz="2799" b="1" u="none" strike="noStrike" spc="41">
                <a:solidFill>
                  <a:srgbClr val="000000"/>
                </a:solidFill>
                <a:latin typeface="Poppins Bold"/>
                <a:ea typeface="Poppins Bold"/>
                <a:cs typeface="Poppins Bold"/>
                <a:sym typeface="Poppins Bold"/>
              </a:rPr>
              <a:t>2-KPIs</a:t>
            </a:r>
          </a:p>
          <a:p>
            <a:pPr marL="0" lvl="1" indent="0" algn="just">
              <a:lnSpc>
                <a:spcPts val="3925"/>
              </a:lnSpc>
              <a:spcBef>
                <a:spcPct val="0"/>
              </a:spcBef>
            </a:pPr>
            <a:r>
              <a:rPr lang="en-US" sz="2599" u="none" strike="noStrike" spc="38">
                <a:solidFill>
                  <a:srgbClr val="000000"/>
                </a:solidFill>
                <a:latin typeface="Poppins"/>
                <a:ea typeface="Poppins"/>
                <a:cs typeface="Poppins"/>
                <a:sym typeface="Poppins"/>
              </a:rPr>
              <a:t>To effectively evaluate the performance of the supply chain, I identified and implemented a set of key performance indicators (KPIs) that reflect the critical aspects of operational efficiency and logistics performance. These include metrics such as:</a:t>
            </a:r>
          </a:p>
          <a:p>
            <a:pPr algn="just">
              <a:lnSpc>
                <a:spcPts val="3925"/>
              </a:lnSpc>
            </a:pPr>
            <a:endParaRPr lang="en-US" sz="2599" u="none" strike="noStrike" spc="38">
              <a:solidFill>
                <a:srgbClr val="000000"/>
              </a:solidFill>
              <a:latin typeface="Poppins"/>
              <a:ea typeface="Poppins"/>
              <a:cs typeface="Poppins"/>
              <a:sym typeface="Poppins"/>
            </a:endParaRPr>
          </a:p>
          <a:p>
            <a:pPr marL="561339" lvl="1" indent="-280669" algn="just">
              <a:lnSpc>
                <a:spcPts val="3925"/>
              </a:lnSpc>
              <a:buFont typeface="Arial"/>
              <a:buChar char="•"/>
            </a:pPr>
            <a:r>
              <a:rPr lang="en-US" sz="2599" u="none" strike="noStrike" spc="38">
                <a:solidFill>
                  <a:srgbClr val="000000"/>
                </a:solidFill>
                <a:latin typeface="Poppins"/>
                <a:ea typeface="Poppins"/>
                <a:cs typeface="Poppins"/>
                <a:sym typeface="Poppins"/>
              </a:rPr>
              <a:t>Compound Annual Growth Rate (CAGR)</a:t>
            </a:r>
          </a:p>
          <a:p>
            <a:pPr marL="561339" lvl="1" indent="-280669" algn="just">
              <a:lnSpc>
                <a:spcPts val="3925"/>
              </a:lnSpc>
              <a:buFont typeface="Arial"/>
              <a:buChar char="•"/>
            </a:pPr>
            <a:r>
              <a:rPr lang="en-US" sz="2599" u="none" strike="noStrike" spc="38">
                <a:solidFill>
                  <a:srgbClr val="000000"/>
                </a:solidFill>
                <a:latin typeface="Poppins"/>
                <a:ea typeface="Poppins"/>
                <a:cs typeface="Poppins"/>
                <a:sym typeface="Poppins"/>
              </a:rPr>
              <a:t>Percetage of lost orders</a:t>
            </a:r>
          </a:p>
          <a:p>
            <a:pPr marL="561339" lvl="1" indent="-280669" algn="just">
              <a:lnSpc>
                <a:spcPts val="3925"/>
              </a:lnSpc>
              <a:buFont typeface="Arial"/>
              <a:buChar char="•"/>
            </a:pPr>
            <a:r>
              <a:rPr lang="en-US" sz="2599" u="none" strike="noStrike" spc="38">
                <a:solidFill>
                  <a:srgbClr val="000000"/>
                </a:solidFill>
                <a:latin typeface="Poppins"/>
                <a:ea typeface="Poppins"/>
                <a:cs typeface="Poppins"/>
                <a:sym typeface="Poppins"/>
              </a:rPr>
              <a:t>Distribution of lost orders</a:t>
            </a:r>
          </a:p>
          <a:p>
            <a:pPr marL="561339" lvl="1" indent="-280669" algn="just">
              <a:lnSpc>
                <a:spcPts val="3925"/>
              </a:lnSpc>
              <a:buFont typeface="Arial"/>
              <a:buChar char="•"/>
            </a:pPr>
            <a:r>
              <a:rPr lang="en-US" sz="2599" u="none" strike="noStrike" spc="38">
                <a:solidFill>
                  <a:srgbClr val="000000"/>
                </a:solidFill>
                <a:latin typeface="Poppins"/>
                <a:ea typeface="Poppins"/>
                <a:cs typeface="Poppins"/>
                <a:sym typeface="Poppins"/>
              </a:rPr>
              <a:t>Avg delay ratio</a:t>
            </a:r>
          </a:p>
          <a:p>
            <a:pPr marL="561339" lvl="1" indent="-280669" algn="just">
              <a:lnSpc>
                <a:spcPts val="3925"/>
              </a:lnSpc>
              <a:buFont typeface="Arial"/>
              <a:buChar char="•"/>
            </a:pPr>
            <a:r>
              <a:rPr lang="en-US" sz="2599" u="none" strike="noStrike" spc="38">
                <a:solidFill>
                  <a:srgbClr val="000000"/>
                </a:solidFill>
                <a:latin typeface="Poppins"/>
                <a:ea typeface="Poppins"/>
                <a:cs typeface="Poppins"/>
                <a:sym typeface="Poppins"/>
              </a:rPr>
              <a:t>Percentage of delayed orders</a:t>
            </a:r>
          </a:p>
          <a:p>
            <a:pPr marL="561339" lvl="1" indent="-280669" algn="just">
              <a:lnSpc>
                <a:spcPts val="3925"/>
              </a:lnSpc>
              <a:buFont typeface="Arial"/>
              <a:buChar char="•"/>
            </a:pPr>
            <a:r>
              <a:rPr lang="en-US" sz="2599" u="none" strike="noStrike" spc="38">
                <a:solidFill>
                  <a:srgbClr val="000000"/>
                </a:solidFill>
                <a:latin typeface="Poppins"/>
                <a:ea typeface="Poppins"/>
                <a:cs typeface="Poppins"/>
                <a:sym typeface="Poppins"/>
              </a:rPr>
              <a:t>Percentage of on time delivered orders</a:t>
            </a:r>
          </a:p>
          <a:p>
            <a:pPr marL="0" lvl="1" indent="0" algn="just">
              <a:lnSpc>
                <a:spcPts val="3925"/>
              </a:lnSpc>
              <a:spcBef>
                <a:spcPct val="0"/>
              </a:spcBef>
            </a:pPr>
            <a:endParaRPr lang="en-US" sz="2599" u="none" strike="noStrike" spc="38">
              <a:solidFill>
                <a:srgbClr val="000000"/>
              </a:solidFill>
              <a:latin typeface="Poppins"/>
              <a:ea typeface="Poppins"/>
              <a:cs typeface="Poppins"/>
              <a:sym typeface="Poppins"/>
            </a:endParaRPr>
          </a:p>
        </p:txBody>
      </p:sp>
      <p:sp>
        <p:nvSpPr>
          <p:cNvPr id="4" name="Freeform 4"/>
          <p:cNvSpPr/>
          <p:nvPr/>
        </p:nvSpPr>
        <p:spPr>
          <a:xfrm>
            <a:off x="14996937" y="0"/>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5" name="Freeform 5"/>
          <p:cNvSpPr/>
          <p:nvPr/>
        </p:nvSpPr>
        <p:spPr>
          <a:xfrm>
            <a:off x="7741657" y="5143500"/>
            <a:ext cx="10346412" cy="2870416"/>
          </a:xfrm>
          <a:custGeom>
            <a:avLst/>
            <a:gdLst/>
            <a:ahLst/>
            <a:cxnLst/>
            <a:rect l="l" t="t" r="r" b="b"/>
            <a:pathLst>
              <a:path w="10346412" h="2870416">
                <a:moveTo>
                  <a:pt x="0" y="0"/>
                </a:moveTo>
                <a:lnTo>
                  <a:pt x="10346411" y="0"/>
                </a:lnTo>
                <a:lnTo>
                  <a:pt x="10346411" y="2870416"/>
                </a:lnTo>
                <a:lnTo>
                  <a:pt x="0" y="2870416"/>
                </a:lnTo>
                <a:lnTo>
                  <a:pt x="0" y="0"/>
                </a:lnTo>
                <a:close/>
              </a:path>
            </a:pathLst>
          </a:custGeom>
          <a:blipFill>
            <a:blip r:embed="rId4"/>
            <a:stretch>
              <a:fillRect l="-795" t="-7109" r="-795"/>
            </a:stretch>
          </a:blipFill>
        </p:spPr>
      </p:sp>
      <p:sp>
        <p:nvSpPr>
          <p:cNvPr id="6" name="Freeform 6"/>
          <p:cNvSpPr/>
          <p:nvPr/>
        </p:nvSpPr>
        <p:spPr>
          <a:xfrm>
            <a:off x="7741657" y="7922067"/>
            <a:ext cx="10346412" cy="1539029"/>
          </a:xfrm>
          <a:custGeom>
            <a:avLst/>
            <a:gdLst/>
            <a:ahLst/>
            <a:cxnLst/>
            <a:rect l="l" t="t" r="r" b="b"/>
            <a:pathLst>
              <a:path w="10346412" h="1539029">
                <a:moveTo>
                  <a:pt x="0" y="0"/>
                </a:moveTo>
                <a:lnTo>
                  <a:pt x="10346411" y="0"/>
                </a:lnTo>
                <a:lnTo>
                  <a:pt x="10346411" y="1539029"/>
                </a:lnTo>
                <a:lnTo>
                  <a:pt x="0" y="1539029"/>
                </a:lnTo>
                <a:lnTo>
                  <a:pt x="0" y="0"/>
                </a:lnTo>
                <a:close/>
              </a:path>
            </a:pathLst>
          </a:custGeom>
          <a:blipFill>
            <a:blip r:embed="rId5"/>
            <a:stretch>
              <a:fillRect/>
            </a:stretch>
          </a:blipFill>
        </p:spPr>
      </p:sp>
      <p:sp>
        <p:nvSpPr>
          <p:cNvPr id="7" name="TextBox 7"/>
          <p:cNvSpPr txBox="1"/>
          <p:nvPr/>
        </p:nvSpPr>
        <p:spPr>
          <a:xfrm>
            <a:off x="6444357" y="1275438"/>
            <a:ext cx="5399286"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Dashboard demo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4996937" y="0"/>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4" name="Freeform 4"/>
          <p:cNvSpPr/>
          <p:nvPr/>
        </p:nvSpPr>
        <p:spPr>
          <a:xfrm>
            <a:off x="406244" y="2679709"/>
            <a:ext cx="8737756" cy="4927581"/>
          </a:xfrm>
          <a:custGeom>
            <a:avLst/>
            <a:gdLst/>
            <a:ahLst/>
            <a:cxnLst/>
            <a:rect l="l" t="t" r="r" b="b"/>
            <a:pathLst>
              <a:path w="8737756" h="4927581">
                <a:moveTo>
                  <a:pt x="0" y="0"/>
                </a:moveTo>
                <a:lnTo>
                  <a:pt x="8737756" y="0"/>
                </a:lnTo>
                <a:lnTo>
                  <a:pt x="8737756" y="4927582"/>
                </a:lnTo>
                <a:lnTo>
                  <a:pt x="0" y="4927582"/>
                </a:lnTo>
                <a:lnTo>
                  <a:pt x="0" y="0"/>
                </a:lnTo>
                <a:close/>
              </a:path>
            </a:pathLst>
          </a:custGeom>
          <a:blipFill>
            <a:blip r:embed="rId4"/>
            <a:stretch>
              <a:fillRect/>
            </a:stretch>
          </a:blipFill>
        </p:spPr>
      </p:sp>
      <p:sp>
        <p:nvSpPr>
          <p:cNvPr id="5" name="TextBox 5"/>
          <p:cNvSpPr txBox="1"/>
          <p:nvPr/>
        </p:nvSpPr>
        <p:spPr>
          <a:xfrm>
            <a:off x="6168231" y="257175"/>
            <a:ext cx="5951538"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Dashboard Preview</a:t>
            </a:r>
          </a:p>
        </p:txBody>
      </p:sp>
      <p:sp>
        <p:nvSpPr>
          <p:cNvPr id="6" name="Freeform 6"/>
          <p:cNvSpPr/>
          <p:nvPr/>
        </p:nvSpPr>
        <p:spPr>
          <a:xfrm>
            <a:off x="9426710" y="2679709"/>
            <a:ext cx="8585824" cy="4864098"/>
          </a:xfrm>
          <a:custGeom>
            <a:avLst/>
            <a:gdLst/>
            <a:ahLst/>
            <a:cxnLst/>
            <a:rect l="l" t="t" r="r" b="b"/>
            <a:pathLst>
              <a:path w="8585824" h="4864098">
                <a:moveTo>
                  <a:pt x="0" y="0"/>
                </a:moveTo>
                <a:lnTo>
                  <a:pt x="8585824" y="0"/>
                </a:lnTo>
                <a:lnTo>
                  <a:pt x="8585824" y="4864098"/>
                </a:lnTo>
                <a:lnTo>
                  <a:pt x="0" y="4864098"/>
                </a:lnTo>
                <a:lnTo>
                  <a:pt x="0" y="0"/>
                </a:lnTo>
                <a:close/>
              </a:path>
            </a:pathLst>
          </a:custGeom>
          <a:blipFill>
            <a:blip r:embed="rId5"/>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4996937" y="78776"/>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4" name="TextBox 4"/>
          <p:cNvSpPr txBox="1"/>
          <p:nvPr/>
        </p:nvSpPr>
        <p:spPr>
          <a:xfrm>
            <a:off x="6236098" y="2353910"/>
            <a:ext cx="5815804"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Conclusion </a:t>
            </a:r>
          </a:p>
        </p:txBody>
      </p:sp>
      <p:sp>
        <p:nvSpPr>
          <p:cNvPr id="5" name="TextBox 5"/>
          <p:cNvSpPr txBox="1"/>
          <p:nvPr/>
        </p:nvSpPr>
        <p:spPr>
          <a:xfrm>
            <a:off x="2594237" y="3856357"/>
            <a:ext cx="13099526" cy="5034244"/>
          </a:xfrm>
          <a:prstGeom prst="rect">
            <a:avLst/>
          </a:prstGeom>
        </p:spPr>
        <p:txBody>
          <a:bodyPr lIns="0" tIns="0" rIns="0" bIns="0" rtlCol="0" anchor="t">
            <a:spAutoFit/>
          </a:bodyPr>
          <a:lstStyle/>
          <a:p>
            <a:pPr algn="ctr">
              <a:lnSpc>
                <a:spcPts val="3652"/>
              </a:lnSpc>
              <a:spcBef>
                <a:spcPct val="0"/>
              </a:spcBef>
            </a:pPr>
            <a:r>
              <a:rPr lang="en-US" sz="3043" b="1">
                <a:solidFill>
                  <a:srgbClr val="000000"/>
                </a:solidFill>
                <a:latin typeface="Poppins Medium"/>
                <a:ea typeface="Poppins Medium"/>
                <a:cs typeface="Poppins Medium"/>
                <a:sym typeface="Poppins Medium"/>
              </a:rPr>
              <a:t>This project showcases how comprehensive data analysis can enhance supply chain management by providing actionable insights into logistics, supplier reliability, and inventory management. Through advanced analytics and interactive visualizations, it uncovers inefficiencies and offers data-driven recommendations that improve agility, minimize risks, and optimize resources. Ultimately, the project demonstrates how modern tools can transform complex supply chain data into strategic knowledge that drives efficiency, resilience, and sustainable growth.</a:t>
            </a:r>
          </a:p>
          <a:p>
            <a:pPr algn="ctr">
              <a:lnSpc>
                <a:spcPts val="3652"/>
              </a:lnSpc>
              <a:spcBef>
                <a:spcPct val="0"/>
              </a:spcBef>
            </a:pPr>
            <a:endParaRPr lang="en-US" sz="3043" b="1">
              <a:solidFill>
                <a:srgbClr val="000000"/>
              </a:solidFill>
              <a:latin typeface="Poppins Medium"/>
              <a:ea typeface="Poppins Medium"/>
              <a:cs typeface="Poppins Medium"/>
              <a:sym typeface="Poppins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5407747" y="290005"/>
            <a:ext cx="2774344" cy="1958070"/>
          </a:xfrm>
          <a:custGeom>
            <a:avLst/>
            <a:gdLst/>
            <a:ahLst/>
            <a:cxnLst/>
            <a:rect l="l" t="t" r="r" b="b"/>
            <a:pathLst>
              <a:path w="2774344" h="1958070">
                <a:moveTo>
                  <a:pt x="0" y="0"/>
                </a:moveTo>
                <a:lnTo>
                  <a:pt x="2774344" y="0"/>
                </a:lnTo>
                <a:lnTo>
                  <a:pt x="2774344" y="1958070"/>
                </a:lnTo>
                <a:lnTo>
                  <a:pt x="0" y="1958070"/>
                </a:lnTo>
                <a:lnTo>
                  <a:pt x="0" y="0"/>
                </a:lnTo>
                <a:close/>
              </a:path>
            </a:pathLst>
          </a:custGeom>
          <a:blipFill>
            <a:blip r:embed="rId3"/>
            <a:stretch>
              <a:fillRect t="-20528" b="-20528"/>
            </a:stretch>
          </a:blipFill>
        </p:spPr>
      </p:sp>
      <p:sp>
        <p:nvSpPr>
          <p:cNvPr id="4" name="Freeform 4"/>
          <p:cNvSpPr/>
          <p:nvPr/>
        </p:nvSpPr>
        <p:spPr>
          <a:xfrm>
            <a:off x="105909" y="59574"/>
            <a:ext cx="18076182" cy="10167852"/>
          </a:xfrm>
          <a:custGeom>
            <a:avLst/>
            <a:gdLst/>
            <a:ahLst/>
            <a:cxnLst/>
            <a:rect l="l" t="t" r="r" b="b"/>
            <a:pathLst>
              <a:path w="18076182" h="10167852">
                <a:moveTo>
                  <a:pt x="0" y="0"/>
                </a:moveTo>
                <a:lnTo>
                  <a:pt x="18076182" y="0"/>
                </a:lnTo>
                <a:lnTo>
                  <a:pt x="18076182" y="10167852"/>
                </a:lnTo>
                <a:lnTo>
                  <a:pt x="0" y="10167852"/>
                </a:lnTo>
                <a:lnTo>
                  <a:pt x="0" y="0"/>
                </a:lnTo>
                <a:close/>
              </a:path>
            </a:pathLst>
          </a:custGeom>
          <a:blipFill>
            <a:blip r:embed="rId4"/>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TextBox 3"/>
          <p:cNvSpPr txBox="1"/>
          <p:nvPr/>
        </p:nvSpPr>
        <p:spPr>
          <a:xfrm>
            <a:off x="2369378" y="3488962"/>
            <a:ext cx="15606791" cy="5351837"/>
          </a:xfrm>
          <a:prstGeom prst="rect">
            <a:avLst/>
          </a:prstGeom>
        </p:spPr>
        <p:txBody>
          <a:bodyPr lIns="0" tIns="0" rIns="0" bIns="0" rtlCol="0" anchor="t">
            <a:spAutoFit/>
          </a:bodyPr>
          <a:lstStyle/>
          <a:p>
            <a:pPr algn="just">
              <a:lnSpc>
                <a:spcPts val="4266"/>
              </a:lnSpc>
            </a:pPr>
            <a:r>
              <a:rPr lang="en-US" sz="3047" b="1" spc="-67">
                <a:solidFill>
                  <a:srgbClr val="000000"/>
                </a:solidFill>
                <a:latin typeface="Poppins Medium"/>
                <a:ea typeface="Poppins Medium"/>
                <a:cs typeface="Poppins Medium"/>
                <a:sym typeface="Poppins Medium"/>
              </a:rPr>
              <a:t>This project analyzes a comprehensive Supply Chain dataset to extract valuable insights into key areas such as logistics, inventory management, procurement, and supplier performance. By applying descriptive statistics, trend analysis, and predictive modeling, it identifies inefficiencies, forecasts disruptions, and optimizes supply chain operations. The analysis supports informed decision-making and risk management strategies, helping organizations enhance efficiency and resilience. Interactive visualizations, including Power BI and Tabluea dashboards, are used to present insights clearly, enabling stakeholders to make data-driven decisions and improve overall supply chain performance.</a:t>
            </a:r>
          </a:p>
          <a:p>
            <a:pPr algn="just">
              <a:lnSpc>
                <a:spcPts val="4266"/>
              </a:lnSpc>
            </a:pPr>
            <a:endParaRPr lang="en-US" sz="3047" b="1" spc="-67">
              <a:solidFill>
                <a:srgbClr val="000000"/>
              </a:solidFill>
              <a:latin typeface="Poppins Medium"/>
              <a:ea typeface="Poppins Medium"/>
              <a:cs typeface="Poppins Medium"/>
              <a:sym typeface="Poppins Medium"/>
            </a:endParaRPr>
          </a:p>
        </p:txBody>
      </p:sp>
      <p:sp>
        <p:nvSpPr>
          <p:cNvPr id="4" name="Freeform 4"/>
          <p:cNvSpPr/>
          <p:nvPr/>
        </p:nvSpPr>
        <p:spPr>
          <a:xfrm>
            <a:off x="15335723" y="0"/>
            <a:ext cx="3291063" cy="2322759"/>
          </a:xfrm>
          <a:custGeom>
            <a:avLst/>
            <a:gdLst/>
            <a:ahLst/>
            <a:cxnLst/>
            <a:rect l="l" t="t" r="r" b="b"/>
            <a:pathLst>
              <a:path w="3291063" h="2322759">
                <a:moveTo>
                  <a:pt x="0" y="0"/>
                </a:moveTo>
                <a:lnTo>
                  <a:pt x="3291062" y="0"/>
                </a:lnTo>
                <a:lnTo>
                  <a:pt x="3291062" y="2322759"/>
                </a:lnTo>
                <a:lnTo>
                  <a:pt x="0" y="2322759"/>
                </a:lnTo>
                <a:lnTo>
                  <a:pt x="0" y="0"/>
                </a:lnTo>
                <a:close/>
              </a:path>
            </a:pathLst>
          </a:custGeom>
          <a:blipFill>
            <a:blip r:embed="rId3"/>
            <a:stretch>
              <a:fillRect t="-20528" b="-20528"/>
            </a:stretch>
          </a:blipFill>
        </p:spPr>
      </p:sp>
      <p:sp>
        <p:nvSpPr>
          <p:cNvPr id="5" name="TextBox 5"/>
          <p:cNvSpPr txBox="1"/>
          <p:nvPr/>
        </p:nvSpPr>
        <p:spPr>
          <a:xfrm>
            <a:off x="4188326" y="1767945"/>
            <a:ext cx="9316480"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Project Overview</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5335723" y="0"/>
            <a:ext cx="3291063" cy="2322759"/>
          </a:xfrm>
          <a:custGeom>
            <a:avLst/>
            <a:gdLst/>
            <a:ahLst/>
            <a:cxnLst/>
            <a:rect l="l" t="t" r="r" b="b"/>
            <a:pathLst>
              <a:path w="3291063" h="2322759">
                <a:moveTo>
                  <a:pt x="0" y="0"/>
                </a:moveTo>
                <a:lnTo>
                  <a:pt x="3291062" y="0"/>
                </a:lnTo>
                <a:lnTo>
                  <a:pt x="3291062" y="2322759"/>
                </a:lnTo>
                <a:lnTo>
                  <a:pt x="0" y="2322759"/>
                </a:lnTo>
                <a:lnTo>
                  <a:pt x="0" y="0"/>
                </a:lnTo>
                <a:close/>
              </a:path>
            </a:pathLst>
          </a:custGeom>
          <a:blipFill>
            <a:blip r:embed="rId3"/>
            <a:stretch>
              <a:fillRect t="-20528" b="-20528"/>
            </a:stretch>
          </a:blipFill>
        </p:spPr>
      </p:sp>
      <p:sp>
        <p:nvSpPr>
          <p:cNvPr id="4" name="TextBox 4"/>
          <p:cNvSpPr txBox="1"/>
          <p:nvPr/>
        </p:nvSpPr>
        <p:spPr>
          <a:xfrm>
            <a:off x="5837469" y="1551234"/>
            <a:ext cx="5521376"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Data source</a:t>
            </a:r>
          </a:p>
        </p:txBody>
      </p:sp>
      <p:sp>
        <p:nvSpPr>
          <p:cNvPr id="5" name="TextBox 5"/>
          <p:cNvSpPr txBox="1"/>
          <p:nvPr/>
        </p:nvSpPr>
        <p:spPr>
          <a:xfrm>
            <a:off x="11177830" y="8848725"/>
            <a:ext cx="5370035" cy="771525"/>
          </a:xfrm>
          <a:prstGeom prst="rect">
            <a:avLst/>
          </a:prstGeom>
        </p:spPr>
        <p:txBody>
          <a:bodyPr lIns="0" tIns="0" rIns="0" bIns="0" rtlCol="0" anchor="t">
            <a:spAutoFit/>
          </a:bodyPr>
          <a:lstStyle/>
          <a:p>
            <a:pPr algn="ctr">
              <a:lnSpc>
                <a:spcPts val="5759"/>
              </a:lnSpc>
              <a:spcBef>
                <a:spcPct val="0"/>
              </a:spcBef>
            </a:pPr>
            <a:r>
              <a:rPr lang="en-US" sz="4799" b="1" u="sng">
                <a:solidFill>
                  <a:srgbClr val="000000"/>
                </a:solidFill>
                <a:latin typeface="Poppins Medium"/>
                <a:ea typeface="Poppins Medium"/>
                <a:cs typeface="Poppins Medium"/>
                <a:sym typeface="Poppins Medium"/>
                <a:hlinkClick r:id="rId4" tooltip="https://datasetsearch.research.google.com/search?src=3&amp;query=supply%20chain&amp;docid=L2cvMTFtdl9yOXNrMQ%3D%3D"/>
              </a:rPr>
              <a:t>Data set </a:t>
            </a:r>
          </a:p>
        </p:txBody>
      </p:sp>
      <p:sp>
        <p:nvSpPr>
          <p:cNvPr id="6" name="TextBox 6"/>
          <p:cNvSpPr txBox="1"/>
          <p:nvPr/>
        </p:nvSpPr>
        <p:spPr>
          <a:xfrm>
            <a:off x="215061" y="3278072"/>
            <a:ext cx="16766193" cy="4762500"/>
          </a:xfrm>
          <a:prstGeom prst="rect">
            <a:avLst/>
          </a:prstGeom>
        </p:spPr>
        <p:txBody>
          <a:bodyPr lIns="0" tIns="0" rIns="0" bIns="0" rtlCol="0" anchor="t">
            <a:spAutoFit/>
          </a:bodyPr>
          <a:lstStyle/>
          <a:p>
            <a:pPr algn="ctr">
              <a:lnSpc>
                <a:spcPts val="4679"/>
              </a:lnSpc>
              <a:spcBef>
                <a:spcPct val="0"/>
              </a:spcBef>
            </a:pPr>
            <a:r>
              <a:rPr lang="en-US" sz="3899" b="1">
                <a:solidFill>
                  <a:srgbClr val="000000"/>
                </a:solidFill>
                <a:latin typeface="Poppins Medium"/>
                <a:ea typeface="Poppins Medium"/>
                <a:cs typeface="Poppins Medium"/>
                <a:sym typeface="Poppins Medium"/>
              </a:rPr>
              <a:t>The project utilizes a rich supply chain dataset covering order timelines, shipping accuracy, and fulfillment metrics to uncover insights on delivery performance and logistics efficiency. The dataset consists of over 180,000 rows and 53 columns, providing comprehensive information on orders, shipping schedules, delivery status, costs, and product details. The data was sourced from Google Dataset Search, ensuring high reliability and relevance for logistics analysis.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5335723" y="0"/>
            <a:ext cx="3291063" cy="2322759"/>
          </a:xfrm>
          <a:custGeom>
            <a:avLst/>
            <a:gdLst/>
            <a:ahLst/>
            <a:cxnLst/>
            <a:rect l="l" t="t" r="r" b="b"/>
            <a:pathLst>
              <a:path w="3291063" h="2322759">
                <a:moveTo>
                  <a:pt x="0" y="0"/>
                </a:moveTo>
                <a:lnTo>
                  <a:pt x="3291062" y="0"/>
                </a:lnTo>
                <a:lnTo>
                  <a:pt x="3291062" y="2322759"/>
                </a:lnTo>
                <a:lnTo>
                  <a:pt x="0" y="2322759"/>
                </a:lnTo>
                <a:lnTo>
                  <a:pt x="0" y="0"/>
                </a:lnTo>
                <a:close/>
              </a:path>
            </a:pathLst>
          </a:custGeom>
          <a:blipFill>
            <a:blip r:embed="rId3"/>
            <a:stretch>
              <a:fillRect t="-20528" b="-20528"/>
            </a:stretch>
          </a:blipFill>
        </p:spPr>
      </p:sp>
      <p:sp>
        <p:nvSpPr>
          <p:cNvPr id="4" name="TextBox 4"/>
          <p:cNvSpPr txBox="1"/>
          <p:nvPr/>
        </p:nvSpPr>
        <p:spPr>
          <a:xfrm>
            <a:off x="5624118" y="1284269"/>
            <a:ext cx="7077864" cy="771591"/>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Modeling Overview </a:t>
            </a:r>
          </a:p>
        </p:txBody>
      </p:sp>
      <p:sp>
        <p:nvSpPr>
          <p:cNvPr id="5" name="TextBox 5"/>
          <p:cNvSpPr txBox="1"/>
          <p:nvPr/>
        </p:nvSpPr>
        <p:spPr>
          <a:xfrm>
            <a:off x="453943" y="3057073"/>
            <a:ext cx="17380113" cy="4285996"/>
          </a:xfrm>
          <a:prstGeom prst="rect">
            <a:avLst/>
          </a:prstGeom>
        </p:spPr>
        <p:txBody>
          <a:bodyPr lIns="0" tIns="0" rIns="0" bIns="0" rtlCol="0" anchor="t">
            <a:spAutoFit/>
          </a:bodyPr>
          <a:lstStyle/>
          <a:p>
            <a:pPr algn="l">
              <a:lnSpc>
                <a:spcPts val="4246"/>
              </a:lnSpc>
            </a:pPr>
            <a:r>
              <a:rPr lang="en-US" sz="3099" b="1" spc="92">
                <a:solidFill>
                  <a:srgbClr val="000000"/>
                </a:solidFill>
                <a:latin typeface="Poppins Bold"/>
                <a:ea typeface="Poppins Bold"/>
                <a:cs typeface="Poppins Bold"/>
                <a:sym typeface="Poppins Bold"/>
              </a:rPr>
              <a:t>1.Raw Data Challenges </a:t>
            </a:r>
          </a:p>
          <a:p>
            <a:pPr algn="l">
              <a:lnSpc>
                <a:spcPts val="4246"/>
              </a:lnSpc>
            </a:pPr>
            <a:endParaRPr lang="en-US" sz="3099" b="1" spc="92">
              <a:solidFill>
                <a:srgbClr val="000000"/>
              </a:solidFill>
              <a:latin typeface="Poppins Bold"/>
              <a:ea typeface="Poppins Bold"/>
              <a:cs typeface="Poppins Bold"/>
              <a:sym typeface="Poppins Bold"/>
            </a:endParaRPr>
          </a:p>
          <a:p>
            <a:pPr algn="l">
              <a:lnSpc>
                <a:spcPts val="4246"/>
              </a:lnSpc>
            </a:pPr>
            <a:r>
              <a:rPr lang="en-US" sz="3099" b="1" spc="92">
                <a:solidFill>
                  <a:srgbClr val="000000"/>
                </a:solidFill>
                <a:latin typeface="Poppins Medium"/>
                <a:ea typeface="Poppins Medium"/>
                <a:cs typeface="Poppins Medium"/>
                <a:sym typeface="Poppins Medium"/>
              </a:rPr>
              <a:t>The initial dataset was a large CSV file containing 180,000 rows and 56 columns. There were numerous duplicates, which were impacting performance significantly. These redundant records increased the file size unnecessarily and caused inefficiencies in processing and analysis. To improve the situation, duplicate entries were identified and removed, resulting in better performance and a more streamlined dataset for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4996937" y="151688"/>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4" name="TextBox 4"/>
          <p:cNvSpPr txBox="1"/>
          <p:nvPr/>
        </p:nvSpPr>
        <p:spPr>
          <a:xfrm>
            <a:off x="5820129" y="1113755"/>
            <a:ext cx="7077864"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Modeling Overview </a:t>
            </a:r>
          </a:p>
        </p:txBody>
      </p:sp>
      <p:sp>
        <p:nvSpPr>
          <p:cNvPr id="5" name="TextBox 5"/>
          <p:cNvSpPr txBox="1"/>
          <p:nvPr/>
        </p:nvSpPr>
        <p:spPr>
          <a:xfrm>
            <a:off x="347674" y="2582297"/>
            <a:ext cx="17571131" cy="5781675"/>
          </a:xfrm>
          <a:prstGeom prst="rect">
            <a:avLst/>
          </a:prstGeom>
        </p:spPr>
        <p:txBody>
          <a:bodyPr lIns="0" tIns="0" rIns="0" bIns="0" rtlCol="0" anchor="t">
            <a:spAutoFit/>
          </a:bodyPr>
          <a:lstStyle/>
          <a:p>
            <a:pPr algn="l">
              <a:lnSpc>
                <a:spcPts val="3479"/>
              </a:lnSpc>
              <a:spcBef>
                <a:spcPct val="0"/>
              </a:spcBef>
            </a:pPr>
            <a:r>
              <a:rPr lang="en-US" sz="2899" b="1">
                <a:solidFill>
                  <a:srgbClr val="000000"/>
                </a:solidFill>
                <a:latin typeface="Poppins Bold"/>
                <a:ea typeface="Poppins Bold"/>
                <a:cs typeface="Poppins Bold"/>
                <a:sym typeface="Poppins Bold"/>
              </a:rPr>
              <a:t>2.Data Preparation:</a:t>
            </a:r>
          </a:p>
          <a:p>
            <a:pPr algn="l">
              <a:lnSpc>
                <a:spcPts val="3239"/>
              </a:lnSpc>
              <a:spcBef>
                <a:spcPct val="0"/>
              </a:spcBef>
            </a:pPr>
            <a:r>
              <a:rPr lang="en-US" sz="2699" b="1">
                <a:solidFill>
                  <a:srgbClr val="000000"/>
                </a:solidFill>
                <a:latin typeface="Poppins Medium"/>
                <a:ea typeface="Poppins Medium"/>
                <a:cs typeface="Poppins Medium"/>
                <a:sym typeface="Poppins Medium"/>
              </a:rPr>
              <a:t>In the Data Preparation phase, I focused on making the data ready for analysis through the following steps:</a:t>
            </a:r>
          </a:p>
          <a:p>
            <a:pPr algn="l">
              <a:lnSpc>
                <a:spcPts val="3239"/>
              </a:lnSpc>
              <a:spcBef>
                <a:spcPct val="0"/>
              </a:spcBef>
            </a:pPr>
            <a:endParaRPr lang="en-US" sz="2699" b="1">
              <a:solidFill>
                <a:srgbClr val="000000"/>
              </a:solidFill>
              <a:latin typeface="Poppins Medium"/>
              <a:ea typeface="Poppins Medium"/>
              <a:cs typeface="Poppins Medium"/>
              <a:sym typeface="Poppins Medium"/>
            </a:endParaRPr>
          </a:p>
          <a:p>
            <a:pPr marL="582928" lvl="1" indent="-291464" algn="l">
              <a:lnSpc>
                <a:spcPts val="3239"/>
              </a:lnSpc>
              <a:buFont typeface="Arial"/>
              <a:buChar char="•"/>
            </a:pPr>
            <a:r>
              <a:rPr lang="en-US" sz="2699" b="1">
                <a:solidFill>
                  <a:srgbClr val="000000"/>
                </a:solidFill>
                <a:latin typeface="Poppins Bold"/>
                <a:ea typeface="Poppins Bold"/>
                <a:cs typeface="Poppins Bold"/>
                <a:sym typeface="Poppins Bold"/>
              </a:rPr>
              <a:t>Removing Irrelevant Columns: </a:t>
            </a:r>
            <a:r>
              <a:rPr lang="en-US" sz="2699" b="1">
                <a:solidFill>
                  <a:srgbClr val="000000"/>
                </a:solidFill>
                <a:latin typeface="Poppins Medium"/>
                <a:ea typeface="Poppins Medium"/>
                <a:cs typeface="Poppins Medium"/>
                <a:sym typeface="Poppins Medium"/>
              </a:rPr>
              <a:t>identified and removed columns that were not relevant to the analysis. This helped streamline the data and ensure that only the necessary information was retained.</a:t>
            </a:r>
          </a:p>
          <a:p>
            <a:pPr algn="l">
              <a:lnSpc>
                <a:spcPts val="3239"/>
              </a:lnSpc>
            </a:pPr>
            <a:endParaRPr lang="en-US" sz="2699" b="1">
              <a:solidFill>
                <a:srgbClr val="000000"/>
              </a:solidFill>
              <a:latin typeface="Poppins Medium"/>
              <a:ea typeface="Poppins Medium"/>
              <a:cs typeface="Poppins Medium"/>
              <a:sym typeface="Poppins Medium"/>
            </a:endParaRPr>
          </a:p>
          <a:p>
            <a:pPr marL="582928" lvl="1" indent="-291464" algn="l">
              <a:lnSpc>
                <a:spcPts val="3239"/>
              </a:lnSpc>
              <a:buFont typeface="Arial"/>
              <a:buChar char="•"/>
            </a:pPr>
            <a:r>
              <a:rPr lang="en-US" sz="2699" b="1">
                <a:solidFill>
                  <a:srgbClr val="000000"/>
                </a:solidFill>
                <a:latin typeface="Poppins Bold"/>
                <a:ea typeface="Poppins Bold"/>
                <a:cs typeface="Poppins Bold"/>
                <a:sym typeface="Poppins Bold"/>
              </a:rPr>
              <a:t>Changing Data Formats:</a:t>
            </a:r>
            <a:r>
              <a:rPr lang="en-US" sz="2699" b="1">
                <a:solidFill>
                  <a:srgbClr val="000000"/>
                </a:solidFill>
                <a:latin typeface="Poppins Medium"/>
                <a:ea typeface="Poppins Medium"/>
                <a:cs typeface="Poppins Medium"/>
                <a:sym typeface="Poppins Medium"/>
              </a:rPr>
              <a:t> adjusted the format of each table to meet the analysis requirements. This included modifying data types to align with the necessary standards, ensuring compatibility and consistency across the model.</a:t>
            </a:r>
          </a:p>
          <a:p>
            <a:pPr algn="l">
              <a:lnSpc>
                <a:spcPts val="3239"/>
              </a:lnSpc>
            </a:pPr>
            <a:endParaRPr lang="en-US" sz="2699" b="1">
              <a:solidFill>
                <a:srgbClr val="000000"/>
              </a:solidFill>
              <a:latin typeface="Poppins Medium"/>
              <a:ea typeface="Poppins Medium"/>
              <a:cs typeface="Poppins Medium"/>
              <a:sym typeface="Poppins Medium"/>
            </a:endParaRPr>
          </a:p>
          <a:p>
            <a:pPr marL="582928" lvl="1" indent="-291464" algn="l">
              <a:lnSpc>
                <a:spcPts val="3239"/>
              </a:lnSpc>
              <a:buFont typeface="Arial"/>
              <a:buChar char="•"/>
            </a:pPr>
            <a:r>
              <a:rPr lang="en-US" sz="2699" b="1">
                <a:solidFill>
                  <a:srgbClr val="000000"/>
                </a:solidFill>
                <a:latin typeface="Poppins Bold"/>
                <a:ea typeface="Poppins Bold"/>
                <a:cs typeface="Poppins Bold"/>
                <a:sym typeface="Poppins Bold"/>
              </a:rPr>
              <a:t>Standardizing Date Formats: </a:t>
            </a:r>
            <a:r>
              <a:rPr lang="en-US" sz="2699" b="1">
                <a:solidFill>
                  <a:srgbClr val="000000"/>
                </a:solidFill>
                <a:latin typeface="Poppins Medium"/>
                <a:ea typeface="Poppins Medium"/>
                <a:cs typeface="Poppins Medium"/>
                <a:sym typeface="Poppins Medium"/>
              </a:rPr>
              <a:t>ensured that all date fields were converted into a unified format, making it easier to work with time-based data and perform time-related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5204510" y="183698"/>
            <a:ext cx="3291063" cy="2322759"/>
          </a:xfrm>
          <a:custGeom>
            <a:avLst/>
            <a:gdLst/>
            <a:ahLst/>
            <a:cxnLst/>
            <a:rect l="l" t="t" r="r" b="b"/>
            <a:pathLst>
              <a:path w="3291063" h="2322759">
                <a:moveTo>
                  <a:pt x="0" y="0"/>
                </a:moveTo>
                <a:lnTo>
                  <a:pt x="3291063" y="0"/>
                </a:lnTo>
                <a:lnTo>
                  <a:pt x="3291063" y="2322759"/>
                </a:lnTo>
                <a:lnTo>
                  <a:pt x="0" y="2322759"/>
                </a:lnTo>
                <a:lnTo>
                  <a:pt x="0" y="0"/>
                </a:lnTo>
                <a:close/>
              </a:path>
            </a:pathLst>
          </a:custGeom>
          <a:blipFill>
            <a:blip r:embed="rId3"/>
            <a:stretch>
              <a:fillRect t="-20528" b="-20528"/>
            </a:stretch>
          </a:blipFill>
        </p:spPr>
      </p:sp>
      <p:sp>
        <p:nvSpPr>
          <p:cNvPr id="4" name="TextBox 4"/>
          <p:cNvSpPr txBox="1"/>
          <p:nvPr/>
        </p:nvSpPr>
        <p:spPr>
          <a:xfrm>
            <a:off x="5857133" y="751805"/>
            <a:ext cx="7077864"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Modeling Overview </a:t>
            </a:r>
          </a:p>
        </p:txBody>
      </p:sp>
      <p:sp>
        <p:nvSpPr>
          <p:cNvPr id="5" name="TextBox 5"/>
          <p:cNvSpPr txBox="1"/>
          <p:nvPr/>
        </p:nvSpPr>
        <p:spPr>
          <a:xfrm>
            <a:off x="423168" y="1770980"/>
            <a:ext cx="17441664" cy="8607637"/>
          </a:xfrm>
          <a:prstGeom prst="rect">
            <a:avLst/>
          </a:prstGeom>
        </p:spPr>
        <p:txBody>
          <a:bodyPr lIns="0" tIns="0" rIns="0" bIns="0" rtlCol="0" anchor="t">
            <a:spAutoFit/>
          </a:bodyPr>
          <a:lstStyle/>
          <a:p>
            <a:pPr algn="l">
              <a:lnSpc>
                <a:spcPts val="4283"/>
              </a:lnSpc>
            </a:pPr>
            <a:r>
              <a:rPr lang="en-US" sz="2799" b="1" u="sng">
                <a:solidFill>
                  <a:srgbClr val="000000"/>
                </a:solidFill>
                <a:latin typeface="Poppins Bold"/>
                <a:ea typeface="Poppins Bold"/>
                <a:cs typeface="Poppins Bold"/>
                <a:sym typeface="Poppins Bold"/>
              </a:rPr>
              <a:t>4.Normalization &amp; Schema Design</a:t>
            </a:r>
          </a:p>
          <a:p>
            <a:pPr algn="l">
              <a:lnSpc>
                <a:spcPts val="3582"/>
              </a:lnSpc>
            </a:pPr>
            <a:endParaRPr lang="en-US" sz="2799" b="1" u="sng">
              <a:solidFill>
                <a:srgbClr val="000000"/>
              </a:solidFill>
              <a:latin typeface="Poppins Bold"/>
              <a:ea typeface="Poppins Bold"/>
              <a:cs typeface="Poppins Bold"/>
              <a:sym typeface="Poppins Bold"/>
            </a:endParaRPr>
          </a:p>
          <a:p>
            <a:pPr algn="l">
              <a:lnSpc>
                <a:spcPts val="3571"/>
              </a:lnSpc>
            </a:pPr>
            <a:r>
              <a:rPr lang="en-US" sz="2334" b="1">
                <a:solidFill>
                  <a:srgbClr val="000000"/>
                </a:solidFill>
                <a:latin typeface="Poppins Bold"/>
                <a:ea typeface="Poppins Bold"/>
                <a:cs typeface="Poppins Bold"/>
                <a:sym typeface="Poppins Bold"/>
              </a:rPr>
              <a:t>a.Dividing the Flat Table into Fact and Dimension Tables:</a:t>
            </a:r>
          </a:p>
          <a:p>
            <a:pPr marL="505506" lvl="1" indent="-252753" algn="l">
              <a:lnSpc>
                <a:spcPts val="3582"/>
              </a:lnSpc>
              <a:buFont typeface="Arial"/>
              <a:buChar char="•"/>
            </a:pPr>
            <a:r>
              <a:rPr lang="en-US" sz="2341">
                <a:solidFill>
                  <a:srgbClr val="000000"/>
                </a:solidFill>
                <a:latin typeface="Poppins"/>
                <a:ea typeface="Poppins"/>
                <a:cs typeface="Poppins"/>
                <a:sym typeface="Poppins"/>
              </a:rPr>
              <a:t>Used Power Query to split the flat table into Fact and Dimension tables.</a:t>
            </a:r>
          </a:p>
          <a:p>
            <a:pPr marL="505506" lvl="1" indent="-252753" algn="l">
              <a:lnSpc>
                <a:spcPts val="3582"/>
              </a:lnSpc>
              <a:buFont typeface="Arial"/>
              <a:buChar char="•"/>
            </a:pPr>
            <a:r>
              <a:rPr lang="en-US" sz="2341">
                <a:solidFill>
                  <a:srgbClr val="000000"/>
                </a:solidFill>
                <a:latin typeface="Poppins"/>
                <a:ea typeface="Poppins"/>
                <a:cs typeface="Poppins"/>
                <a:sym typeface="Poppins"/>
              </a:rPr>
              <a:t>The Fact Table contains key transactional data such as quantities and sales.</a:t>
            </a:r>
          </a:p>
          <a:p>
            <a:pPr marL="505506" lvl="1" indent="-252753" algn="l">
              <a:lnSpc>
                <a:spcPts val="3582"/>
              </a:lnSpc>
              <a:buFont typeface="Arial"/>
              <a:buChar char="•"/>
            </a:pPr>
            <a:r>
              <a:rPr lang="en-US" sz="2341">
                <a:solidFill>
                  <a:srgbClr val="000000"/>
                </a:solidFill>
                <a:latin typeface="Poppins"/>
                <a:ea typeface="Poppins"/>
                <a:cs typeface="Poppins"/>
                <a:sym typeface="Poppins"/>
              </a:rPr>
              <a:t>The Dimension Tables store descriptive data such as products, orders, and customers.</a:t>
            </a:r>
          </a:p>
          <a:p>
            <a:pPr algn="l">
              <a:lnSpc>
                <a:spcPts val="3582"/>
              </a:lnSpc>
            </a:pPr>
            <a:endParaRPr lang="en-US" sz="2341">
              <a:solidFill>
                <a:srgbClr val="000000"/>
              </a:solidFill>
              <a:latin typeface="Poppins"/>
              <a:ea typeface="Poppins"/>
              <a:cs typeface="Poppins"/>
              <a:sym typeface="Poppins"/>
            </a:endParaRPr>
          </a:p>
          <a:p>
            <a:pPr algn="l">
              <a:lnSpc>
                <a:spcPts val="3582"/>
              </a:lnSpc>
            </a:pPr>
            <a:r>
              <a:rPr lang="en-US" sz="2341" b="1">
                <a:solidFill>
                  <a:srgbClr val="000000"/>
                </a:solidFill>
                <a:latin typeface="Poppins Bold"/>
                <a:ea typeface="Poppins Bold"/>
                <a:cs typeface="Poppins Bold"/>
                <a:sym typeface="Poppins Bold"/>
              </a:rPr>
              <a:t>b.Foreign Key Relationships:</a:t>
            </a:r>
          </a:p>
          <a:p>
            <a:pPr marL="505506" lvl="1" indent="-252753" algn="l">
              <a:lnSpc>
                <a:spcPts val="3582"/>
              </a:lnSpc>
              <a:buFont typeface="Arial"/>
              <a:buChar char="•"/>
            </a:pPr>
            <a:r>
              <a:rPr lang="en-US" sz="2341">
                <a:solidFill>
                  <a:srgbClr val="000000"/>
                </a:solidFill>
                <a:latin typeface="Poppins"/>
                <a:ea typeface="Poppins"/>
                <a:cs typeface="Poppins"/>
                <a:sym typeface="Poppins"/>
              </a:rPr>
              <a:t>I established appropriate foreign key relationships to link the Fact and Dimension tables.</a:t>
            </a:r>
          </a:p>
          <a:p>
            <a:pPr marL="505506" lvl="1" indent="-252753" algn="l">
              <a:lnSpc>
                <a:spcPts val="3582"/>
              </a:lnSpc>
              <a:buFont typeface="Arial"/>
              <a:buChar char="•"/>
            </a:pPr>
            <a:r>
              <a:rPr lang="en-US" sz="2341">
                <a:solidFill>
                  <a:srgbClr val="000000"/>
                </a:solidFill>
                <a:latin typeface="Poppins"/>
                <a:ea typeface="Poppins"/>
                <a:cs typeface="Poppins"/>
                <a:sym typeface="Poppins"/>
              </a:rPr>
              <a:t>To ensure a one-to-many relationship between the Fact and Dimension tables,</a:t>
            </a:r>
          </a:p>
          <a:p>
            <a:pPr marL="505506" lvl="1" indent="-252753" algn="l">
              <a:lnSpc>
                <a:spcPts val="3582"/>
              </a:lnSpc>
              <a:buFont typeface="Arial"/>
              <a:buChar char="•"/>
            </a:pPr>
            <a:r>
              <a:rPr lang="en-US" sz="2341">
                <a:solidFill>
                  <a:srgbClr val="000000"/>
                </a:solidFill>
                <a:latin typeface="Poppins"/>
                <a:ea typeface="Poppins"/>
                <a:cs typeface="Poppins"/>
                <a:sym typeface="Poppins"/>
              </a:rPr>
              <a:t>I removed duplicates from the primary key of each Dimension table.</a:t>
            </a:r>
          </a:p>
          <a:p>
            <a:pPr marL="505506" lvl="1" indent="-252753" algn="l">
              <a:lnSpc>
                <a:spcPts val="3582"/>
              </a:lnSpc>
              <a:buFont typeface="Arial"/>
              <a:buChar char="•"/>
            </a:pPr>
            <a:r>
              <a:rPr lang="en-US" sz="2341">
                <a:solidFill>
                  <a:srgbClr val="000000"/>
                </a:solidFill>
                <a:latin typeface="Poppins"/>
                <a:ea typeface="Poppins"/>
                <a:cs typeface="Poppins"/>
                <a:sym typeface="Poppins"/>
              </a:rPr>
              <a:t>This ensures data integrity and allows for clear relationships between different data entities.</a:t>
            </a:r>
          </a:p>
          <a:p>
            <a:pPr algn="l">
              <a:lnSpc>
                <a:spcPts val="3582"/>
              </a:lnSpc>
            </a:pPr>
            <a:endParaRPr lang="en-US" sz="2341">
              <a:solidFill>
                <a:srgbClr val="000000"/>
              </a:solidFill>
              <a:latin typeface="Poppins"/>
              <a:ea typeface="Poppins"/>
              <a:cs typeface="Poppins"/>
              <a:sym typeface="Poppins"/>
            </a:endParaRPr>
          </a:p>
          <a:p>
            <a:pPr algn="l">
              <a:lnSpc>
                <a:spcPts val="3582"/>
              </a:lnSpc>
            </a:pPr>
            <a:r>
              <a:rPr lang="en-US" sz="2341" b="1">
                <a:solidFill>
                  <a:srgbClr val="000000"/>
                </a:solidFill>
                <a:latin typeface="Poppins Bold"/>
                <a:ea typeface="Poppins Bold"/>
                <a:cs typeface="Poppins Bold"/>
                <a:sym typeface="Poppins Bold"/>
              </a:rPr>
              <a:t>c.Normalization and Hierarchy:</a:t>
            </a:r>
          </a:p>
          <a:p>
            <a:pPr marL="505506" lvl="1" indent="-252753" algn="l">
              <a:lnSpc>
                <a:spcPts val="3582"/>
              </a:lnSpc>
              <a:buFont typeface="Arial"/>
              <a:buChar char="•"/>
            </a:pPr>
            <a:r>
              <a:rPr lang="en-US" sz="2341">
                <a:solidFill>
                  <a:srgbClr val="000000"/>
                </a:solidFill>
                <a:latin typeface="Poppins"/>
                <a:ea typeface="Poppins"/>
                <a:cs typeface="Poppins"/>
                <a:sym typeface="Poppins"/>
              </a:rPr>
              <a:t>I focused on normalization to reduce redundancy and improve data organization.</a:t>
            </a:r>
          </a:p>
          <a:p>
            <a:pPr marL="505506" lvl="1" indent="-252753" algn="l">
              <a:lnSpc>
                <a:spcPts val="3582"/>
              </a:lnSpc>
              <a:buFont typeface="Arial"/>
              <a:buChar char="•"/>
            </a:pPr>
            <a:r>
              <a:rPr lang="en-US" sz="2341">
                <a:solidFill>
                  <a:srgbClr val="000000"/>
                </a:solidFill>
                <a:latin typeface="Poppins"/>
                <a:ea typeface="Poppins"/>
                <a:cs typeface="Poppins"/>
                <a:sym typeface="Poppins"/>
              </a:rPr>
              <a:t>I ensured a proper hierarchy between tables, such as organizing products into categories and suppliers into regions.</a:t>
            </a:r>
          </a:p>
          <a:p>
            <a:pPr algn="l">
              <a:lnSpc>
                <a:spcPts val="3582"/>
              </a:lnSpc>
            </a:pPr>
            <a:endParaRPr lang="en-US" sz="2341">
              <a:solidFill>
                <a:srgbClr val="000000"/>
              </a:solidFill>
              <a:latin typeface="Poppins"/>
              <a:ea typeface="Poppins"/>
              <a:cs typeface="Poppins"/>
              <a:sym typeface="Poppins"/>
            </a:endParaRPr>
          </a:p>
          <a:p>
            <a:pPr algn="l">
              <a:lnSpc>
                <a:spcPts val="3582"/>
              </a:lnSpc>
            </a:pPr>
            <a:endParaRPr lang="en-US" sz="2341">
              <a:solidFill>
                <a:srgbClr val="000000"/>
              </a:solidFill>
              <a:latin typeface="Poppins"/>
              <a:ea typeface="Poppins"/>
              <a:cs typeface="Poppins"/>
              <a:sym typeface="Poppi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 b="-14"/>
            </a:stretch>
          </a:blipFill>
        </p:spPr>
      </p:sp>
      <p:sp>
        <p:nvSpPr>
          <p:cNvPr id="3" name="Freeform 3"/>
          <p:cNvSpPr/>
          <p:nvPr/>
        </p:nvSpPr>
        <p:spPr>
          <a:xfrm>
            <a:off x="15335723" y="0"/>
            <a:ext cx="3291063" cy="2322759"/>
          </a:xfrm>
          <a:custGeom>
            <a:avLst/>
            <a:gdLst/>
            <a:ahLst/>
            <a:cxnLst/>
            <a:rect l="l" t="t" r="r" b="b"/>
            <a:pathLst>
              <a:path w="3291063" h="2322759">
                <a:moveTo>
                  <a:pt x="0" y="0"/>
                </a:moveTo>
                <a:lnTo>
                  <a:pt x="3291062" y="0"/>
                </a:lnTo>
                <a:lnTo>
                  <a:pt x="3291062" y="2322759"/>
                </a:lnTo>
                <a:lnTo>
                  <a:pt x="0" y="2322759"/>
                </a:lnTo>
                <a:lnTo>
                  <a:pt x="0" y="0"/>
                </a:lnTo>
                <a:close/>
              </a:path>
            </a:pathLst>
          </a:custGeom>
          <a:blipFill>
            <a:blip r:embed="rId3"/>
            <a:stretch>
              <a:fillRect t="-20528" b="-20528"/>
            </a:stretch>
          </a:blipFill>
        </p:spPr>
      </p:sp>
      <p:sp>
        <p:nvSpPr>
          <p:cNvPr id="4" name="Freeform 4"/>
          <p:cNvSpPr/>
          <p:nvPr/>
        </p:nvSpPr>
        <p:spPr>
          <a:xfrm>
            <a:off x="3219204" y="3532501"/>
            <a:ext cx="12423086" cy="6206571"/>
          </a:xfrm>
          <a:custGeom>
            <a:avLst/>
            <a:gdLst/>
            <a:ahLst/>
            <a:cxnLst/>
            <a:rect l="l" t="t" r="r" b="b"/>
            <a:pathLst>
              <a:path w="12423086" h="6206571">
                <a:moveTo>
                  <a:pt x="0" y="0"/>
                </a:moveTo>
                <a:lnTo>
                  <a:pt x="12423087" y="0"/>
                </a:lnTo>
                <a:lnTo>
                  <a:pt x="12423087" y="6206571"/>
                </a:lnTo>
                <a:lnTo>
                  <a:pt x="0" y="6206571"/>
                </a:lnTo>
                <a:lnTo>
                  <a:pt x="0" y="0"/>
                </a:lnTo>
                <a:close/>
              </a:path>
            </a:pathLst>
          </a:custGeom>
          <a:blipFill>
            <a:blip r:embed="rId4"/>
            <a:stretch>
              <a:fillRect r="-865"/>
            </a:stretch>
          </a:blipFill>
        </p:spPr>
      </p:sp>
      <p:sp>
        <p:nvSpPr>
          <p:cNvPr id="5" name="TextBox 5"/>
          <p:cNvSpPr txBox="1"/>
          <p:nvPr/>
        </p:nvSpPr>
        <p:spPr>
          <a:xfrm>
            <a:off x="5891816" y="751805"/>
            <a:ext cx="7077864" cy="771525"/>
          </a:xfrm>
          <a:prstGeom prst="rect">
            <a:avLst/>
          </a:prstGeom>
        </p:spPr>
        <p:txBody>
          <a:bodyPr lIns="0" tIns="0" rIns="0" bIns="0" rtlCol="0" anchor="t">
            <a:spAutoFit/>
          </a:bodyPr>
          <a:lstStyle/>
          <a:p>
            <a:pPr algn="ctr">
              <a:lnSpc>
                <a:spcPts val="5759"/>
              </a:lnSpc>
              <a:spcBef>
                <a:spcPct val="0"/>
              </a:spcBef>
            </a:pPr>
            <a:r>
              <a:rPr lang="en-US" sz="4799" b="1">
                <a:solidFill>
                  <a:srgbClr val="000000"/>
                </a:solidFill>
                <a:latin typeface="Poppins Medium"/>
                <a:ea typeface="Poppins Medium"/>
                <a:cs typeface="Poppins Medium"/>
                <a:sym typeface="Poppins Medium"/>
              </a:rPr>
              <a:t>Modeling Overview </a:t>
            </a:r>
          </a:p>
        </p:txBody>
      </p:sp>
      <p:sp>
        <p:nvSpPr>
          <p:cNvPr id="6" name="TextBox 6"/>
          <p:cNvSpPr txBox="1"/>
          <p:nvPr/>
        </p:nvSpPr>
        <p:spPr>
          <a:xfrm>
            <a:off x="636975" y="2037105"/>
            <a:ext cx="15361940" cy="1104900"/>
          </a:xfrm>
          <a:prstGeom prst="rect">
            <a:avLst/>
          </a:prstGeom>
        </p:spPr>
        <p:txBody>
          <a:bodyPr lIns="0" tIns="0" rIns="0" bIns="0" rtlCol="0" anchor="t">
            <a:spAutoFit/>
          </a:bodyPr>
          <a:lstStyle/>
          <a:p>
            <a:pPr algn="l">
              <a:lnSpc>
                <a:spcPts val="2879"/>
              </a:lnSpc>
              <a:spcBef>
                <a:spcPct val="0"/>
              </a:spcBef>
            </a:pPr>
            <a:r>
              <a:rPr lang="en-US" sz="2399" b="1">
                <a:solidFill>
                  <a:srgbClr val="000000"/>
                </a:solidFill>
                <a:latin typeface="Poppins Bold"/>
                <a:ea typeface="Poppins Bold"/>
                <a:cs typeface="Poppins Bold"/>
                <a:sym typeface="Poppins Bold"/>
              </a:rPr>
              <a:t>d.Snowflake Schema:</a:t>
            </a:r>
          </a:p>
          <a:p>
            <a:pPr algn="l">
              <a:lnSpc>
                <a:spcPts val="2879"/>
              </a:lnSpc>
              <a:spcBef>
                <a:spcPct val="0"/>
              </a:spcBef>
            </a:pPr>
            <a:r>
              <a:rPr lang="en-US" sz="2399">
                <a:solidFill>
                  <a:srgbClr val="000000"/>
                </a:solidFill>
                <a:latin typeface="Poppins"/>
                <a:ea typeface="Poppins"/>
                <a:cs typeface="Poppins"/>
                <a:sym typeface="Poppins"/>
              </a:rPr>
              <a:t>The normalization process resulted in a Snowflake Schema.</a:t>
            </a:r>
          </a:p>
          <a:p>
            <a:pPr algn="l">
              <a:lnSpc>
                <a:spcPts val="2879"/>
              </a:lnSpc>
              <a:spcBef>
                <a:spcPct val="0"/>
              </a:spcBef>
            </a:pPr>
            <a:r>
              <a:rPr lang="en-US" sz="2399">
                <a:solidFill>
                  <a:srgbClr val="000000"/>
                </a:solidFill>
                <a:latin typeface="Poppins"/>
                <a:ea typeface="Poppins"/>
                <a:cs typeface="Poppins"/>
                <a:sym typeface="Poppins"/>
              </a:rPr>
              <a:t>This structure reduces redundancy and improves query efficiency for better performance in Power B</a:t>
            </a:r>
            <a:r>
              <a:rPr lang="en-US" sz="2399" b="1">
                <a:solidFill>
                  <a:srgbClr val="000000"/>
                </a:solidFill>
                <a:latin typeface="Poppins Medium"/>
                <a:ea typeface="Poppins Medium"/>
                <a:cs typeface="Poppins Medium"/>
                <a:sym typeface="Poppins Medium"/>
              </a:rPr>
              <a:t>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1636</Words>
  <Application>Microsoft Office PowerPoint</Application>
  <PresentationFormat>Custom</PresentationFormat>
  <Paragraphs>141</Paragraphs>
  <Slides>23</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Poppins</vt:lpstr>
      <vt:lpstr>Calibri</vt:lpstr>
      <vt:lpstr>Arimo</vt:lpstr>
      <vt:lpstr>Roboto Bold Italics</vt:lpstr>
      <vt:lpstr>Poppins Medium</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White Modern Investment Presentation</dc:title>
  <dc:creator>Nusyba Mohamad Shokr</dc:creator>
  <cp:lastModifiedBy>Nusyba Mohamad Shokr</cp:lastModifiedBy>
  <cp:revision>2</cp:revision>
  <dcterms:created xsi:type="dcterms:W3CDTF">2006-08-16T00:00:00Z</dcterms:created>
  <dcterms:modified xsi:type="dcterms:W3CDTF">2025-05-11T14:35:33Z</dcterms:modified>
  <dc:identifier>DAGmhMtX6Ls</dc:identifier>
</cp:coreProperties>
</file>